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82"/>
  </p:notesMasterIdLst>
  <p:sldIdLst>
    <p:sldId id="256" r:id="rId2"/>
    <p:sldId id="258" r:id="rId3"/>
    <p:sldId id="316" r:id="rId4"/>
    <p:sldId id="317" r:id="rId5"/>
    <p:sldId id="351" r:id="rId6"/>
    <p:sldId id="352" r:id="rId7"/>
    <p:sldId id="353" r:id="rId8"/>
    <p:sldId id="354" r:id="rId9"/>
    <p:sldId id="355" r:id="rId10"/>
    <p:sldId id="356" r:id="rId11"/>
    <p:sldId id="375" r:id="rId12"/>
    <p:sldId id="357" r:id="rId13"/>
    <p:sldId id="358" r:id="rId14"/>
    <p:sldId id="360" r:id="rId15"/>
    <p:sldId id="319" r:id="rId16"/>
    <p:sldId id="320" r:id="rId17"/>
    <p:sldId id="322" r:id="rId18"/>
    <p:sldId id="323" r:id="rId19"/>
    <p:sldId id="324" r:id="rId20"/>
    <p:sldId id="325" r:id="rId21"/>
    <p:sldId id="326" r:id="rId22"/>
    <p:sldId id="327" r:id="rId23"/>
    <p:sldId id="328" r:id="rId24"/>
    <p:sldId id="363" r:id="rId25"/>
    <p:sldId id="330" r:id="rId26"/>
    <p:sldId id="376" r:id="rId27"/>
    <p:sldId id="377" r:id="rId28"/>
    <p:sldId id="364" r:id="rId29"/>
    <p:sldId id="365" r:id="rId30"/>
    <p:sldId id="409" r:id="rId31"/>
    <p:sldId id="332" r:id="rId32"/>
    <p:sldId id="370" r:id="rId33"/>
    <p:sldId id="387" r:id="rId34"/>
    <p:sldId id="372" r:id="rId35"/>
    <p:sldId id="371" r:id="rId36"/>
    <p:sldId id="378" r:id="rId37"/>
    <p:sldId id="410" r:id="rId38"/>
    <p:sldId id="411" r:id="rId39"/>
    <p:sldId id="412" r:id="rId40"/>
    <p:sldId id="333" r:id="rId41"/>
    <p:sldId id="334" r:id="rId42"/>
    <p:sldId id="366" r:id="rId43"/>
    <p:sldId id="388" r:id="rId44"/>
    <p:sldId id="390" r:id="rId45"/>
    <p:sldId id="391" r:id="rId46"/>
    <p:sldId id="389" r:id="rId47"/>
    <p:sldId id="394" r:id="rId48"/>
    <p:sldId id="395" r:id="rId49"/>
    <p:sldId id="368" r:id="rId50"/>
    <p:sldId id="398" r:id="rId51"/>
    <p:sldId id="399" r:id="rId52"/>
    <p:sldId id="400" r:id="rId53"/>
    <p:sldId id="413" r:id="rId54"/>
    <p:sldId id="414" r:id="rId55"/>
    <p:sldId id="393" r:id="rId56"/>
    <p:sldId id="401" r:id="rId57"/>
    <p:sldId id="381" r:id="rId58"/>
    <p:sldId id="292" r:id="rId59"/>
    <p:sldId id="293" r:id="rId60"/>
    <p:sldId id="294" r:id="rId61"/>
    <p:sldId id="295" r:id="rId62"/>
    <p:sldId id="296" r:id="rId63"/>
    <p:sldId id="297" r:id="rId64"/>
    <p:sldId id="402" r:id="rId65"/>
    <p:sldId id="298" r:id="rId66"/>
    <p:sldId id="415" r:id="rId67"/>
    <p:sldId id="385" r:id="rId68"/>
    <p:sldId id="408" r:id="rId69"/>
    <p:sldId id="382" r:id="rId70"/>
    <p:sldId id="403" r:id="rId71"/>
    <p:sldId id="404" r:id="rId72"/>
    <p:sldId id="383" r:id="rId73"/>
    <p:sldId id="384" r:id="rId74"/>
    <p:sldId id="406" r:id="rId75"/>
    <p:sldId id="405" r:id="rId76"/>
    <p:sldId id="300" r:id="rId77"/>
    <p:sldId id="259" r:id="rId78"/>
    <p:sldId id="347" r:id="rId79"/>
    <p:sldId id="348" r:id="rId80"/>
    <p:sldId id="349"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64E2E-7F81-4DDF-AD92-54624084F6B3}" type="datetimeFigureOut">
              <a:rPr lang="en-US" smtClean="0"/>
              <a:t>11/11/2020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CA4CD-E9CF-4AF5-9021-FBBB9707D5D2}" type="slidenum">
              <a:rPr lang="en-US" smtClean="0"/>
              <a:t>‹#›</a:t>
            </a:fld>
            <a:endParaRPr lang="en-US"/>
          </a:p>
        </p:txBody>
      </p:sp>
    </p:spTree>
    <p:extLst>
      <p:ext uri="{BB962C8B-B14F-4D97-AF65-F5344CB8AC3E}">
        <p14:creationId xmlns:p14="http://schemas.microsoft.com/office/powerpoint/2010/main" val="2367658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CA4CD-E9CF-4AF5-9021-FBBB9707D5D2}" type="slidenum">
              <a:rPr lang="en-US" smtClean="0"/>
              <a:t>13</a:t>
            </a:fld>
            <a:endParaRPr lang="en-US"/>
          </a:p>
        </p:txBody>
      </p:sp>
    </p:spTree>
    <p:extLst>
      <p:ext uri="{BB962C8B-B14F-4D97-AF65-F5344CB8AC3E}">
        <p14:creationId xmlns:p14="http://schemas.microsoft.com/office/powerpoint/2010/main" val="306587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CA4CD-E9CF-4AF5-9021-FBBB9707D5D2}" type="slidenum">
              <a:rPr lang="en-US" smtClean="0"/>
              <a:t>26</a:t>
            </a:fld>
            <a:endParaRPr lang="en-US"/>
          </a:p>
        </p:txBody>
      </p:sp>
    </p:spTree>
    <p:extLst>
      <p:ext uri="{BB962C8B-B14F-4D97-AF65-F5344CB8AC3E}">
        <p14:creationId xmlns:p14="http://schemas.microsoft.com/office/powerpoint/2010/main" val="194549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CA4CD-E9CF-4AF5-9021-FBBB9707D5D2}" type="slidenum">
              <a:rPr lang="en-US" smtClean="0"/>
              <a:t>52</a:t>
            </a:fld>
            <a:endParaRPr lang="en-US"/>
          </a:p>
        </p:txBody>
      </p:sp>
    </p:spTree>
    <p:extLst>
      <p:ext uri="{BB962C8B-B14F-4D97-AF65-F5344CB8AC3E}">
        <p14:creationId xmlns:p14="http://schemas.microsoft.com/office/powerpoint/2010/main" val="3831638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1C624-716C-47DC-A56C-795E35F686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1C624-716C-47DC-A56C-795E35F686B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125F635-D911-4B8A-AD1D-D758ECAE5AB4}" type="datetimeFigureOut">
              <a:rPr lang="en-US" smtClean="0"/>
              <a:pPr/>
              <a:t>11/11/2020</a:t>
            </a:fld>
            <a:endParaRPr lang="en-US"/>
          </a:p>
        </p:txBody>
      </p:sp>
      <p:sp>
        <p:nvSpPr>
          <p:cNvPr id="9" name="Slide Number Placeholder 8"/>
          <p:cNvSpPr>
            <a:spLocks noGrp="1"/>
          </p:cNvSpPr>
          <p:nvPr>
            <p:ph type="sldNum" sz="quarter" idx="11"/>
          </p:nvPr>
        </p:nvSpPr>
        <p:spPr/>
        <p:txBody>
          <a:bodyPr/>
          <a:lstStyle/>
          <a:p>
            <a:fld id="{78A1C624-716C-47DC-A56C-795E35F686B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A1C624-716C-47DC-A56C-795E35F686B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125F635-D911-4B8A-AD1D-D758ECAE5AB4}" type="datetimeFigureOut">
              <a:rPr lang="en-US" smtClean="0"/>
              <a:pPr/>
              <a:t>11/11/2020</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543800" cy="3584575"/>
          </a:xfrm>
        </p:spPr>
        <p:txBody>
          <a:bodyPr>
            <a:normAutofit fontScale="90000"/>
          </a:bodyPr>
          <a:lstStyle/>
          <a:p>
            <a:pPr lvl="0" algn="ctr"/>
            <a:r>
              <a:rPr lang="en-US" dirty="0" smtClean="0"/>
              <a:t>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Good Governance and </a:t>
            </a:r>
            <a:r>
              <a:rPr lang="en-US" sz="5300" dirty="0" smtClean="0"/>
              <a:t>Democracy</a:t>
            </a:r>
            <a:r>
              <a:rPr lang="en-US" sz="5300" dirty="0" smtClean="0"/>
              <a:t>: </a:t>
            </a:r>
            <a:r>
              <a:rPr lang="en-US" sz="5300" dirty="0" smtClean="0"/>
              <a:t> A case study of Pakistan  </a:t>
            </a:r>
            <a:r>
              <a:rPr lang="en-US" sz="5300" dirty="0"/>
              <a:t/>
            </a:r>
            <a:br>
              <a:rPr lang="en-US" sz="5300" dirty="0"/>
            </a:br>
            <a:endParaRPr lang="en-US" sz="5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6593"/>
            <a:ext cx="7620000" cy="1039091"/>
          </a:xfrm>
        </p:spPr>
        <p:txBody>
          <a:bodyPr/>
          <a:lstStyle/>
          <a:p>
            <a:r>
              <a:rPr lang="en-US" dirty="0">
                <a:latin typeface="Times New Roman" pitchFamily="18" charset="0"/>
                <a:cs typeface="Times New Roman" pitchFamily="18" charset="0"/>
              </a:rPr>
              <a:t>Name of the Country….</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Pakistan was formally characterized as an Islamic Republic. The choice made in naming the state coincided with the perspective of </a:t>
            </a:r>
            <a:r>
              <a:rPr lang="en-US" dirty="0" err="1">
                <a:latin typeface="Times New Roman" pitchFamily="18" charset="0"/>
                <a:cs typeface="Times New Roman" pitchFamily="18" charset="0"/>
              </a:rPr>
              <a:t>Allama</a:t>
            </a:r>
            <a:r>
              <a:rPr lang="en-US" dirty="0">
                <a:latin typeface="Times New Roman" pitchFamily="18" charset="0"/>
                <a:cs typeface="Times New Roman" pitchFamily="18" charset="0"/>
              </a:rPr>
              <a:t> Iqbal who had famously claimed that the ‘ republican form of government is thoroughly consistent with the spirit of Islam. </a:t>
            </a:r>
          </a:p>
          <a:p>
            <a:pPr algn="just"/>
            <a:r>
              <a:rPr lang="en-US" dirty="0">
                <a:latin typeface="Times New Roman" pitchFamily="18" charset="0"/>
                <a:cs typeface="Times New Roman" pitchFamily="18" charset="0"/>
              </a:rPr>
              <a:t>In a republic, a constitution or charter of rights protects certain inalienable rights that cannot be taken away by the government, even if it has been elected by a majority. In a pure democracy, this is not so. </a:t>
            </a:r>
          </a:p>
        </p:txBody>
      </p:sp>
    </p:spTree>
    <p:extLst>
      <p:ext uri="{BB962C8B-B14F-4D97-AF65-F5344CB8AC3E}">
        <p14:creationId xmlns:p14="http://schemas.microsoft.com/office/powerpoint/2010/main" val="15870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07BCE9E-1D27-4E75-8314-21A29DA1D99D}"/>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In the former, it is the representatives of the people who are the arbiters of law while in the latter, the core Islamic laws and values are held supreme and are never contemplated for change by any form of representative assembly.</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093704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Pakistan has been declared an Islamic </a:t>
            </a:r>
            <a:r>
              <a:rPr lang="en-US" i="1" dirty="0">
                <a:latin typeface="Times New Roman" pitchFamily="18" charset="0"/>
                <a:cs typeface="Times New Roman" pitchFamily="18" charset="0"/>
              </a:rPr>
              <a:t>Republic </a:t>
            </a:r>
            <a:r>
              <a:rPr lang="en-US" u="sng" dirty="0">
                <a:latin typeface="Times New Roman" pitchFamily="18" charset="0"/>
                <a:cs typeface="Times New Roman" pitchFamily="18" charset="0"/>
              </a:rPr>
              <a:t>but the essential checks on the supremacy of the parliament, through a </a:t>
            </a:r>
            <a:r>
              <a:rPr lang="en-US" u="sng" dirty="0" smtClean="0">
                <a:latin typeface="Times New Roman" pitchFamily="18" charset="0"/>
                <a:cs typeface="Times New Roman" pitchFamily="18" charset="0"/>
              </a:rPr>
              <a:t>democrat </a:t>
            </a:r>
            <a:r>
              <a:rPr lang="en-US" u="sng" dirty="0">
                <a:latin typeface="Times New Roman" pitchFamily="18" charset="0"/>
                <a:cs typeface="Times New Roman" pitchFamily="18" charset="0"/>
              </a:rPr>
              <a:t>system has never been </a:t>
            </a:r>
            <a:r>
              <a:rPr lang="en-US" u="sng" dirty="0" smtClean="0">
                <a:latin typeface="Times New Roman" pitchFamily="18" charset="0"/>
                <a:cs typeface="Times New Roman" pitchFamily="18" charset="0"/>
              </a:rPr>
              <a:t>established </a:t>
            </a:r>
            <a:r>
              <a:rPr lang="en-US" u="sng" dirty="0">
                <a:latin typeface="Times New Roman" pitchFamily="18" charset="0"/>
                <a:cs typeface="Times New Roman" pitchFamily="18" charset="0"/>
              </a:rPr>
              <a:t>in our country.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78484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Supreme Court rulings on the basic structure of the constitution (PLD 1997 SC 426, PLD 2000 SC 869, PLD 2005 SC 719) although does acknowledge that the basic structure of parliamentary democracy as </a:t>
            </a:r>
            <a:r>
              <a:rPr lang="en-US" dirty="0" smtClean="0">
                <a:latin typeface="Times New Roman" pitchFamily="18" charset="0"/>
                <a:cs typeface="Times New Roman" pitchFamily="18" charset="0"/>
              </a:rPr>
              <a:t>pictured </a:t>
            </a:r>
            <a:r>
              <a:rPr lang="en-US" dirty="0">
                <a:latin typeface="Times New Roman" pitchFamily="18" charset="0"/>
                <a:cs typeface="Times New Roman" pitchFamily="18" charset="0"/>
              </a:rPr>
              <a:t>in the </a:t>
            </a:r>
            <a:r>
              <a:rPr lang="en-US" dirty="0" smtClean="0">
                <a:latin typeface="Times New Roman" pitchFamily="18" charset="0"/>
                <a:cs typeface="Times New Roman" pitchFamily="18" charset="0"/>
              </a:rPr>
              <a:t>“Objective Resolution” </a:t>
            </a:r>
            <a:r>
              <a:rPr lang="en-US" dirty="0">
                <a:latin typeface="Times New Roman" pitchFamily="18" charset="0"/>
                <a:cs typeface="Times New Roman" pitchFamily="18" charset="0"/>
              </a:rPr>
              <a:t>is the </a:t>
            </a:r>
            <a:r>
              <a:rPr lang="en-US" dirty="0" smtClean="0">
                <a:latin typeface="Times New Roman" pitchFamily="18" charset="0"/>
                <a:cs typeface="Times New Roman" pitchFamily="18" charset="0"/>
              </a:rPr>
              <a:t> preamble </a:t>
            </a:r>
            <a:r>
              <a:rPr lang="en-US" dirty="0">
                <a:latin typeface="Times New Roman" pitchFamily="18" charset="0"/>
                <a:cs typeface="Times New Roman" pitchFamily="18" charset="0"/>
              </a:rPr>
              <a:t>of all constitutional arrangement but at the same time the decisions </a:t>
            </a:r>
            <a:r>
              <a:rPr lang="en-US" b="1" i="1" u="sng" dirty="0">
                <a:latin typeface="Times New Roman" pitchFamily="18" charset="0"/>
                <a:cs typeface="Times New Roman" pitchFamily="18" charset="0"/>
              </a:rPr>
              <a:t>fail to distinguish between parliamentary majoritarian democracy and an Islamic Republican form of democracy. </a:t>
            </a:r>
          </a:p>
        </p:txBody>
      </p:sp>
    </p:spTree>
    <p:extLst>
      <p:ext uri="{BB962C8B-B14F-4D97-AF65-F5344CB8AC3E}">
        <p14:creationId xmlns:p14="http://schemas.microsoft.com/office/powerpoint/2010/main" val="1717455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endParaRPr lang="en-US" dirty="0"/>
          </a:p>
          <a:p>
            <a:pPr marL="114300" indent="0">
              <a:buNone/>
            </a:pPr>
            <a:r>
              <a:rPr lang="en-US" dirty="0"/>
              <a:t>               </a:t>
            </a:r>
            <a:r>
              <a:rPr lang="en-US" sz="3200" b="1" dirty="0">
                <a:latin typeface="Times New Roman" pitchFamily="18" charset="0"/>
                <a:cs typeface="Times New Roman" pitchFamily="18" charset="0"/>
              </a:rPr>
              <a:t> Governance Issues 1947-58</a:t>
            </a:r>
          </a:p>
        </p:txBody>
      </p:sp>
    </p:spTree>
    <p:extLst>
      <p:ext uri="{BB962C8B-B14F-4D97-AF65-F5344CB8AC3E}">
        <p14:creationId xmlns:p14="http://schemas.microsoft.com/office/powerpoint/2010/main" val="3447698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altLang="en-US" dirty="0">
              <a:latin typeface="Algerian" pitchFamily="82" charset="0"/>
            </a:endParaRPr>
          </a:p>
          <a:p>
            <a:endParaRPr lang="en-US" altLang="en-US" dirty="0">
              <a:latin typeface="Algerian" pitchFamily="82" charset="0"/>
            </a:endParaRPr>
          </a:p>
          <a:p>
            <a:endParaRPr lang="en-US" altLang="en-US" dirty="0">
              <a:latin typeface="Californian FB" pitchFamily="18" charset="0"/>
            </a:endParaRPr>
          </a:p>
          <a:p>
            <a:r>
              <a:rPr lang="en-US" altLang="en-US" dirty="0">
                <a:latin typeface="Times New Roman" pitchFamily="18" charset="0"/>
                <a:cs typeface="Times New Roman" pitchFamily="18" charset="0"/>
              </a:rPr>
              <a:t>Pakistan was governed by British colonial law.</a:t>
            </a:r>
          </a:p>
          <a:p>
            <a:r>
              <a:rPr lang="en-US" altLang="en-US" dirty="0">
                <a:latin typeface="Times New Roman" pitchFamily="18" charset="0"/>
                <a:cs typeface="Times New Roman" pitchFamily="18" charset="0"/>
              </a:rPr>
              <a:t>Struggled to negotiate a constitution.</a:t>
            </a:r>
          </a:p>
          <a:p>
            <a:endParaRPr lang="en-US" altLang="en-US" dirty="0">
              <a:latin typeface="Californian FB" pitchFamily="18" charset="0"/>
            </a:endParaRPr>
          </a:p>
          <a:p>
            <a:endParaRPr lang="en-US" altLang="en-US" dirty="0">
              <a:latin typeface="Californian FB" pitchFamily="18" charset="0"/>
            </a:endParaRPr>
          </a:p>
          <a:p>
            <a:endParaRPr lang="en-US" altLang="en-US" dirty="0">
              <a:latin typeface="Californian FB" pitchFamily="18" charset="0"/>
            </a:endParaRPr>
          </a:p>
          <a:p>
            <a:endParaRPr lang="en-US" dirty="0"/>
          </a:p>
        </p:txBody>
      </p:sp>
    </p:spTree>
    <p:extLst>
      <p:ext uri="{BB962C8B-B14F-4D97-AF65-F5344CB8AC3E}">
        <p14:creationId xmlns:p14="http://schemas.microsoft.com/office/powerpoint/2010/main" val="54909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Californian FB" pitchFamily="18" charset="0"/>
              </a:rPr>
              <a:t>Unstable Political System</a:t>
            </a:r>
            <a:endParaRPr lang="en-US" dirty="0"/>
          </a:p>
        </p:txBody>
      </p:sp>
      <p:sp>
        <p:nvSpPr>
          <p:cNvPr id="3" name="Content Placeholder 2"/>
          <p:cNvSpPr>
            <a:spLocks noGrp="1"/>
          </p:cNvSpPr>
          <p:nvPr>
            <p:ph idx="1"/>
          </p:nvPr>
        </p:nvSpPr>
        <p:spPr/>
        <p:txBody>
          <a:bodyPr>
            <a:normAutofit/>
          </a:bodyPr>
          <a:lstStyle/>
          <a:p>
            <a:pPr marL="0" indent="0">
              <a:buNone/>
            </a:pPr>
            <a:endParaRPr lang="en-US" altLang="en-US" dirty="0">
              <a:latin typeface="Californian FB" pitchFamily="18" charset="0"/>
            </a:endParaRPr>
          </a:p>
          <a:p>
            <a:pPr algn="just"/>
            <a:r>
              <a:rPr lang="en-US" altLang="en-US" dirty="0">
                <a:latin typeface="Times New Roman" pitchFamily="18" charset="0"/>
                <a:cs typeface="Times New Roman" pitchFamily="18" charset="0"/>
              </a:rPr>
              <a:t>Quick succession of 6 prime ministers in 7 years.</a:t>
            </a:r>
          </a:p>
          <a:p>
            <a:pPr algn="just"/>
            <a:r>
              <a:rPr lang="en-US" dirty="0">
                <a:latin typeface="Times New Roman" pitchFamily="18" charset="0"/>
                <a:cs typeface="Times New Roman" pitchFamily="18" charset="0"/>
              </a:rPr>
              <a:t>After Liaquat Ali Khan’s assassinated in 1951, </a:t>
            </a:r>
            <a:r>
              <a:rPr lang="en-US" dirty="0" err="1">
                <a:latin typeface="Times New Roman" pitchFamily="18" charset="0"/>
                <a:cs typeface="Times New Roman" pitchFamily="18" charset="0"/>
              </a:rPr>
              <a:t>Khwaja</a:t>
            </a:r>
            <a:r>
              <a:rPr lang="en-US" dirty="0">
                <a:latin typeface="Times New Roman" pitchFamily="18" charset="0"/>
                <a:cs typeface="Times New Roman" pitchFamily="18" charset="0"/>
              </a:rPr>
              <a:t> Nazimuddin, an East Pakistani who had succeeded Jinnah as governor-general, became prime minister. </a:t>
            </a:r>
          </a:p>
          <a:p>
            <a:pPr algn="just"/>
            <a:r>
              <a:rPr lang="en-US" dirty="0">
                <a:latin typeface="Times New Roman" pitchFamily="18" charset="0"/>
                <a:cs typeface="Times New Roman" pitchFamily="18" charset="0"/>
              </a:rPr>
              <a:t>Ghulam Muhammad became governor-general. </a:t>
            </a:r>
          </a:p>
          <a:p>
            <a:pPr algn="just"/>
            <a:r>
              <a:rPr lang="en-US" dirty="0">
                <a:latin typeface="Times New Roman" pitchFamily="18" charset="0"/>
                <a:cs typeface="Times New Roman" pitchFamily="18" charset="0"/>
              </a:rPr>
              <a:t>When Nazimuddin attempted to limit the powers of the governor-general through amendments to the Government of India Act of 1935, Ghulam Muhammad dismissed Nazimuddin and replaced him with Muhammad Ali </a:t>
            </a:r>
            <a:r>
              <a:rPr lang="en-US" dirty="0" err="1">
                <a:latin typeface="Times New Roman" pitchFamily="18" charset="0"/>
                <a:cs typeface="Times New Roman" pitchFamily="18" charset="0"/>
              </a:rPr>
              <a:t>Bogra</a:t>
            </a:r>
            <a:r>
              <a:rPr lang="en-US" dirty="0">
                <a:latin typeface="Times New Roman" pitchFamily="18" charset="0"/>
                <a:cs typeface="Times New Roman" pitchFamily="18" charset="0"/>
              </a:rPr>
              <a:t>, Pakistan's ambassador to the United States, who subsequently was elected president of the Muslim League.</a:t>
            </a:r>
          </a:p>
          <a:p>
            <a:pPr algn="just"/>
            <a:endParaRPr lang="en-US" dirty="0">
              <a:latin typeface="Times New Roman" pitchFamily="18" charset="0"/>
              <a:cs typeface="Times New Roman" pitchFamily="18" charset="0"/>
            </a:endParaRPr>
          </a:p>
          <a:p>
            <a:pPr algn="just"/>
            <a:endParaRPr lang="en-US"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6845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endParaRPr lang="en-US" dirty="0"/>
          </a:p>
          <a:p>
            <a:r>
              <a:rPr lang="en-US" dirty="0">
                <a:latin typeface="Times New Roman" pitchFamily="18" charset="0"/>
                <a:cs typeface="Times New Roman" pitchFamily="18" charset="0"/>
              </a:rPr>
              <a:t>Ibrahim Ismael </a:t>
            </a:r>
            <a:r>
              <a:rPr lang="en-US" dirty="0" err="1">
                <a:latin typeface="Times New Roman" pitchFamily="18" charset="0"/>
                <a:cs typeface="Times New Roman" pitchFamily="18" charset="0"/>
              </a:rPr>
              <a:t>Chundrigar</a:t>
            </a:r>
            <a:r>
              <a:rPr lang="en-US" dirty="0">
                <a:latin typeface="Times New Roman" pitchFamily="18" charset="0"/>
                <a:cs typeface="Times New Roman" pitchFamily="18" charset="0"/>
              </a:rPr>
              <a:t> lasted only for a few months in office…likewise </a:t>
            </a:r>
            <a:r>
              <a:rPr lang="en-US" dirty="0" err="1">
                <a:latin typeface="Times New Roman" pitchFamily="18" charset="0"/>
                <a:cs typeface="Times New Roman" pitchFamily="18" charset="0"/>
              </a:rPr>
              <a:t>Feroze</a:t>
            </a:r>
            <a:r>
              <a:rPr lang="en-US" dirty="0">
                <a:latin typeface="Times New Roman" pitchFamily="18" charset="0"/>
                <a:cs typeface="Times New Roman" pitchFamily="18" charset="0"/>
              </a:rPr>
              <a:t> Khan Noon. </a:t>
            </a:r>
          </a:p>
          <a:p>
            <a:endParaRPr lang="en-US" dirty="0"/>
          </a:p>
          <a:p>
            <a:pPr marL="114300" indent="0">
              <a:buNone/>
            </a:pPr>
            <a:endParaRPr lang="en-US" dirty="0"/>
          </a:p>
        </p:txBody>
      </p:sp>
    </p:spTree>
    <p:extLst>
      <p:ext uri="{BB962C8B-B14F-4D97-AF65-F5344CB8AC3E}">
        <p14:creationId xmlns:p14="http://schemas.microsoft.com/office/powerpoint/2010/main" val="2178944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Issue of Provincial Autonomy</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In the 1954 provincial elections in East Pakistan, the Muslim League was routed by the United Front coalition, which supported provincial autonomy. </a:t>
            </a:r>
          </a:p>
          <a:p>
            <a:pPr algn="just"/>
            <a:r>
              <a:rPr lang="en-US" dirty="0">
                <a:latin typeface="Times New Roman" pitchFamily="18" charset="0"/>
                <a:cs typeface="Times New Roman" pitchFamily="18" charset="0"/>
              </a:rPr>
              <a:t>The coalition was dominated by the </a:t>
            </a:r>
            <a:r>
              <a:rPr lang="en-US" dirty="0" err="1">
                <a:latin typeface="Times New Roman" pitchFamily="18" charset="0"/>
                <a:cs typeface="Times New Roman" pitchFamily="18" charset="0"/>
              </a:rPr>
              <a:t>Awami</a:t>
            </a:r>
            <a:r>
              <a:rPr lang="en-US" dirty="0">
                <a:latin typeface="Times New Roman" pitchFamily="18" charset="0"/>
                <a:cs typeface="Times New Roman" pitchFamily="18" charset="0"/>
              </a:rPr>
              <a:t> League. </a:t>
            </a:r>
          </a:p>
          <a:p>
            <a:pPr algn="just"/>
            <a:r>
              <a:rPr lang="en-US" dirty="0">
                <a:latin typeface="Times New Roman" pitchFamily="18" charset="0"/>
                <a:cs typeface="Times New Roman" pitchFamily="18" charset="0"/>
              </a:rPr>
              <a:t>However, </a:t>
            </a:r>
            <a:r>
              <a:rPr lang="en-US" u="sng" dirty="0">
                <a:latin typeface="Times New Roman" pitchFamily="18" charset="0"/>
                <a:cs typeface="Times New Roman" pitchFamily="18" charset="0"/>
              </a:rPr>
              <a:t>Ghulam Muhammad imposed governor's rule in the province, </a:t>
            </a:r>
            <a:r>
              <a:rPr lang="en-US" dirty="0">
                <a:latin typeface="Times New Roman" pitchFamily="18" charset="0"/>
                <a:cs typeface="Times New Roman" pitchFamily="18" charset="0"/>
              </a:rPr>
              <a:t>preventing the United Front from taking power in the provincial legislature. </a:t>
            </a:r>
          </a:p>
          <a:p>
            <a:pPr algn="just"/>
            <a:r>
              <a:rPr lang="en-US" dirty="0">
                <a:latin typeface="Times New Roman" pitchFamily="18" charset="0"/>
                <a:cs typeface="Times New Roman" pitchFamily="18" charset="0"/>
              </a:rPr>
              <a:t>After the constituent assembly attempted to curb the governor-general's power, Ghulam Muhammad declared a state of emergency and dissolved the assembly.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7763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err="1">
                <a:latin typeface="Times New Roman" pitchFamily="18" charset="0"/>
                <a:cs typeface="Times New Roman" pitchFamily="18" charset="0"/>
              </a:rPr>
              <a:t>Bogra</a:t>
            </a:r>
            <a:r>
              <a:rPr lang="en-US" dirty="0">
                <a:latin typeface="Times New Roman" pitchFamily="18" charset="0"/>
                <a:cs typeface="Times New Roman" pitchFamily="18" charset="0"/>
              </a:rPr>
              <a:t>, who had little support in the new assembly, was replaced by </a:t>
            </a:r>
            <a:r>
              <a:rPr lang="en-US" dirty="0" err="1" smtClean="0">
                <a:latin typeface="Times New Roman" pitchFamily="18" charset="0"/>
                <a:cs typeface="Times New Roman" pitchFamily="18" charset="0"/>
              </a:rPr>
              <a:t>Chaudhry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Muhammad Ali, a former civil servant in West Pakistan and a member of the Muslim League. At the same time, General </a:t>
            </a:r>
            <a:r>
              <a:rPr lang="en-US" dirty="0" err="1">
                <a:latin typeface="Times New Roman" pitchFamily="18" charset="0"/>
                <a:cs typeface="Times New Roman" pitchFamily="18" charset="0"/>
              </a:rPr>
              <a:t>Iskander</a:t>
            </a:r>
            <a:r>
              <a:rPr lang="en-US" dirty="0">
                <a:latin typeface="Times New Roman" pitchFamily="18" charset="0"/>
                <a:cs typeface="Times New Roman" pitchFamily="18" charset="0"/>
              </a:rPr>
              <a:t> Mirza became governor-general</a:t>
            </a:r>
            <a:r>
              <a:rPr lang="en-US" dirty="0" smtClean="0">
                <a:latin typeface="Times New Roman" pitchFamily="18" charset="0"/>
                <a:cs typeface="Times New Roman" pitchFamily="18" charset="0"/>
              </a:rPr>
              <a:t>.</a:t>
            </a:r>
          </a:p>
          <a:p>
            <a:pPr marL="114300" indent="0" algn="just">
              <a:buNone/>
            </a:pP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Ghulam Muhammad and </a:t>
            </a:r>
            <a:r>
              <a:rPr lang="en-US" dirty="0" err="1" smtClean="0">
                <a:latin typeface="Times New Roman" pitchFamily="18" charset="0"/>
                <a:cs typeface="Times New Roman" pitchFamily="18" charset="0"/>
              </a:rPr>
              <a:t>Chaudhry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 Ali were shoved to the background by </a:t>
            </a:r>
            <a:r>
              <a:rPr lang="en-US" dirty="0" err="1">
                <a:latin typeface="Times New Roman" pitchFamily="18" charset="0"/>
                <a:cs typeface="Times New Roman" pitchFamily="18" charset="0"/>
              </a:rPr>
              <a:t>Sikander</a:t>
            </a:r>
            <a:r>
              <a:rPr lang="en-US" dirty="0">
                <a:latin typeface="Times New Roman" pitchFamily="18" charset="0"/>
                <a:cs typeface="Times New Roman" pitchFamily="18" charset="0"/>
              </a:rPr>
              <a:t> Mirza in </a:t>
            </a:r>
            <a:r>
              <a:rPr lang="en-US" dirty="0" smtClean="0">
                <a:latin typeface="Times New Roman" pitchFamily="18" charset="0"/>
                <a:cs typeface="Times New Roman" pitchFamily="18" charset="0"/>
              </a:rPr>
              <a:t>cahoots </a:t>
            </a:r>
            <a:r>
              <a:rPr lang="en-US" dirty="0">
                <a:latin typeface="Times New Roman" pitchFamily="18" charset="0"/>
                <a:cs typeface="Times New Roman" pitchFamily="18" charset="0"/>
              </a:rPr>
              <a:t>with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 </a:t>
            </a:r>
          </a:p>
        </p:txBody>
      </p:sp>
    </p:spTree>
    <p:extLst>
      <p:ext uri="{BB962C8B-B14F-4D97-AF65-F5344CB8AC3E}">
        <p14:creationId xmlns:p14="http://schemas.microsoft.com/office/powerpoint/2010/main" val="104075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114300" indent="0" algn="ctr">
              <a:buNone/>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Dynamics of Power</a:t>
            </a:r>
            <a:r>
              <a:rPr lang="en-US" sz="3600" dirty="0" smtClean="0">
                <a:latin typeface="Times New Roman" pitchFamily="18" charset="0"/>
                <a:cs typeface="Times New Roman" pitchFamily="18" charset="0"/>
              </a:rPr>
              <a:t>:</a:t>
            </a:r>
          </a:p>
          <a:p>
            <a:pPr marL="114300" indent="0" algn="ctr">
              <a:buNone/>
            </a:pP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 Panaches </a:t>
            </a:r>
            <a:r>
              <a:rPr lang="en-US" sz="3600" dirty="0">
                <a:latin typeface="Times New Roman" pitchFamily="18" charset="0"/>
                <a:cs typeface="Times New Roman" pitchFamily="18" charset="0"/>
              </a:rPr>
              <a:t>of Governance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One Unit</a:t>
            </a:r>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A new constituent assembly was indirectly elected in mid-1955 by the various provincial legislatures.</a:t>
            </a:r>
          </a:p>
          <a:p>
            <a:pPr algn="just"/>
            <a:r>
              <a:rPr lang="en-US" dirty="0">
                <a:latin typeface="Times New Roman" pitchFamily="18" charset="0"/>
                <a:cs typeface="Times New Roman" pitchFamily="18" charset="0"/>
              </a:rPr>
              <a:t>The new constituent assembly enacted a bill, which became effective in October 1955, integrating the four West Pakistani provinces into one political and administrative unit, known as the One Unit. </a:t>
            </a:r>
          </a:p>
          <a:p>
            <a:pPr algn="just"/>
            <a:r>
              <a:rPr lang="en-US" dirty="0">
                <a:latin typeface="Times New Roman" pitchFamily="18" charset="0"/>
                <a:cs typeface="Times New Roman" pitchFamily="18" charset="0"/>
              </a:rPr>
              <a:t>This change was designed to give West Pakistan parity with the more populous East Pakistan in the national legislature. </a:t>
            </a:r>
          </a:p>
        </p:txBody>
      </p:sp>
    </p:spTree>
    <p:extLst>
      <p:ext uri="{BB962C8B-B14F-4D97-AF65-F5344CB8AC3E}">
        <p14:creationId xmlns:p14="http://schemas.microsoft.com/office/powerpoint/2010/main" val="830914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620000" cy="4364182"/>
          </a:xfrm>
        </p:spPr>
        <p:txBody>
          <a:bodyPr/>
          <a:lstStyle/>
          <a:p>
            <a:pPr algn="just"/>
            <a:r>
              <a:rPr lang="en-US" dirty="0">
                <a:latin typeface="Times New Roman" pitchFamily="18" charset="0"/>
                <a:cs typeface="Times New Roman" pitchFamily="18" charset="0"/>
              </a:rPr>
              <a:t>The assembly produced Pakistan's first constitution, which was adopted on March 2, 1956.</a:t>
            </a:r>
          </a:p>
          <a:p>
            <a:pPr algn="just"/>
            <a:r>
              <a:rPr lang="en-US" dirty="0">
                <a:latin typeface="Times New Roman" pitchFamily="18" charset="0"/>
                <a:cs typeface="Times New Roman" pitchFamily="18" charset="0"/>
              </a:rPr>
              <a:t>It provided for a unicameral (single-chamber) National Assembly with 300 seats, evenly divided between East and West Pakistan. </a:t>
            </a:r>
          </a:p>
          <a:p>
            <a:pPr algn="just"/>
            <a:r>
              <a:rPr lang="en-US" dirty="0">
                <a:latin typeface="Times New Roman" pitchFamily="18" charset="0"/>
                <a:cs typeface="Times New Roman" pitchFamily="18" charset="0"/>
              </a:rPr>
              <a:t>It also officially designated Pakistan an Islamic republic. According to its provisions, </a:t>
            </a:r>
            <a:r>
              <a:rPr lang="en-US" dirty="0" err="1">
                <a:latin typeface="Times New Roman" pitchFamily="18" charset="0"/>
                <a:cs typeface="Times New Roman" pitchFamily="18" charset="0"/>
              </a:rPr>
              <a:t>Mirza's</a:t>
            </a:r>
            <a:r>
              <a:rPr lang="en-US" dirty="0">
                <a:latin typeface="Times New Roman" pitchFamily="18" charset="0"/>
                <a:cs typeface="Times New Roman" pitchFamily="18" charset="0"/>
              </a:rPr>
              <a:t> title changed from governor-general to president.</a:t>
            </a:r>
          </a:p>
        </p:txBody>
      </p:sp>
    </p:spTree>
    <p:extLst>
      <p:ext uri="{BB962C8B-B14F-4D97-AF65-F5344CB8AC3E}">
        <p14:creationId xmlns:p14="http://schemas.microsoft.com/office/powerpoint/2010/main" val="371421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1956 Constitution</a:t>
            </a:r>
          </a:p>
        </p:txBody>
      </p:sp>
      <p:sp>
        <p:nvSpPr>
          <p:cNvPr id="3" name="Content Placeholder 2"/>
          <p:cNvSpPr>
            <a:spLocks noGrp="1"/>
          </p:cNvSpPr>
          <p:nvPr>
            <p:ph idx="1"/>
          </p:nvPr>
        </p:nvSpPr>
        <p:spPr/>
        <p:txBody>
          <a:bodyPr/>
          <a:lstStyle/>
          <a:p>
            <a:endParaRPr lang="en-GB" altLang="en-US" dirty="0">
              <a:latin typeface="Calibri" pitchFamily="34" charset="0"/>
            </a:endParaRPr>
          </a:p>
          <a:p>
            <a:r>
              <a:rPr lang="en-GB" altLang="en-US" dirty="0">
                <a:latin typeface="Times New Roman" pitchFamily="18" charset="0"/>
                <a:cs typeface="Times New Roman" pitchFamily="18" charset="0"/>
              </a:rPr>
              <a:t>Enforced on 23 March 1956 </a:t>
            </a:r>
            <a:r>
              <a:rPr lang="ru-RU" altLang="en-US" dirty="0">
                <a:solidFill>
                  <a:srgbClr val="000000"/>
                </a:solidFill>
                <a:latin typeface="Times New Roman" pitchFamily="18" charset="0"/>
                <a:cs typeface="Times New Roman" pitchFamily="18" charset="0"/>
              </a:rPr>
              <a:t>to October 7, 1958</a:t>
            </a:r>
            <a:r>
              <a:rPr lang="en-GB" altLang="en-US" dirty="0">
                <a:solidFill>
                  <a:srgbClr val="000000"/>
                </a:solidFill>
                <a:latin typeface="Times New Roman" pitchFamily="18" charset="0"/>
                <a:cs typeface="Times New Roman" pitchFamily="18" charset="0"/>
              </a:rPr>
              <a:t>.</a:t>
            </a:r>
            <a:endParaRPr lang="en-GB" altLang="en-US" dirty="0">
              <a:latin typeface="Times New Roman" pitchFamily="18" charset="0"/>
              <a:cs typeface="Times New Roman" pitchFamily="18" charset="0"/>
            </a:endParaRPr>
          </a:p>
          <a:p>
            <a:r>
              <a:rPr lang="ru-RU" altLang="en-US" dirty="0">
                <a:solidFill>
                  <a:srgbClr val="000000"/>
                </a:solidFill>
                <a:latin typeface="Times New Roman" pitchFamily="18" charset="0"/>
                <a:cs typeface="Times New Roman" pitchFamily="18" charset="0"/>
              </a:rPr>
              <a:t>234 Articles and 6 Schedules</a:t>
            </a:r>
            <a:r>
              <a:rPr lang="en-GB" altLang="en-US" dirty="0">
                <a:solidFill>
                  <a:srgbClr val="000000"/>
                </a:solidFill>
                <a:latin typeface="Times New Roman" pitchFamily="18" charset="0"/>
                <a:cs typeface="Times New Roman" pitchFamily="18" charset="0"/>
              </a:rPr>
              <a:t>.</a:t>
            </a:r>
          </a:p>
          <a:p>
            <a:r>
              <a:rPr lang="en-GB" altLang="en-US" dirty="0">
                <a:solidFill>
                  <a:srgbClr val="000000"/>
                </a:solidFill>
                <a:latin typeface="Times New Roman" pitchFamily="18" charset="0"/>
                <a:cs typeface="Times New Roman" pitchFamily="18" charset="0"/>
              </a:rPr>
              <a:t>Written Constitution</a:t>
            </a:r>
          </a:p>
          <a:p>
            <a:r>
              <a:rPr lang="en-GB" altLang="en-US" dirty="0">
                <a:solidFill>
                  <a:srgbClr val="000000"/>
                </a:solidFill>
                <a:latin typeface="Times New Roman" pitchFamily="18" charset="0"/>
                <a:cs typeface="Times New Roman" pitchFamily="18" charset="0"/>
              </a:rPr>
              <a:t>Parliamentary form of Govt.</a:t>
            </a:r>
          </a:p>
          <a:p>
            <a:r>
              <a:rPr lang="en-GB" altLang="en-US" dirty="0">
                <a:solidFill>
                  <a:srgbClr val="000000"/>
                </a:solidFill>
                <a:latin typeface="Times New Roman" pitchFamily="18" charset="0"/>
                <a:cs typeface="Times New Roman" pitchFamily="18" charset="0"/>
              </a:rPr>
              <a:t>Direct election. </a:t>
            </a:r>
            <a:endParaRPr lang="en-GB" altLang="en-US" dirty="0">
              <a:latin typeface="Times New Roman" pitchFamily="18" charset="0"/>
              <a:cs typeface="Times New Roman" pitchFamily="18" charset="0"/>
            </a:endParaRPr>
          </a:p>
          <a:p>
            <a:pPr marL="114300" indent="0">
              <a:buNone/>
            </a:pPr>
            <a:endParaRPr lang="en-GB"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12753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GB" altLang="en-US" b="1" dirty="0"/>
          </a:p>
          <a:p>
            <a:endParaRPr lang="en-GB" altLang="en-US" dirty="0">
              <a:latin typeface="Times New Roman" pitchFamily="18" charset="0"/>
              <a:cs typeface="Times New Roman" pitchFamily="18" charset="0"/>
            </a:endParaRPr>
          </a:p>
          <a:p>
            <a:r>
              <a:rPr lang="en-GB" altLang="en-US" dirty="0">
                <a:latin typeface="Times New Roman" pitchFamily="18" charset="0"/>
                <a:cs typeface="Times New Roman" pitchFamily="18" charset="0"/>
              </a:rPr>
              <a:t>Most of the executive powers were exercised by the prime minister under the constitution of 1956.</a:t>
            </a:r>
          </a:p>
          <a:p>
            <a:pPr algn="just"/>
            <a:r>
              <a:rPr lang="en-GB" altLang="en-US" dirty="0">
                <a:latin typeface="Times New Roman" pitchFamily="18" charset="0"/>
                <a:cs typeface="Times New Roman" pitchFamily="18" charset="0"/>
              </a:rPr>
              <a:t>Constitution of 1956 contains three lists of subject i.e. federal, provincial and concurrent matter.</a:t>
            </a:r>
          </a:p>
        </p:txBody>
      </p:sp>
    </p:spTree>
    <p:extLst>
      <p:ext uri="{BB962C8B-B14F-4D97-AF65-F5344CB8AC3E}">
        <p14:creationId xmlns:p14="http://schemas.microsoft.com/office/powerpoint/2010/main" val="107884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Military Rule</a:t>
            </a:r>
          </a:p>
        </p:txBody>
      </p:sp>
      <p:sp>
        <p:nvSpPr>
          <p:cNvPr id="3" name="Content Placeholder 2"/>
          <p:cNvSpPr>
            <a:spLocks noGrp="1"/>
          </p:cNvSpPr>
          <p:nvPr>
            <p:ph idx="1"/>
          </p:nvPr>
        </p:nvSpPr>
        <p:spPr/>
        <p:txBody>
          <a:bodyPr/>
          <a:lstStyle/>
          <a:p>
            <a:endParaRPr lang="en-US" dirty="0"/>
          </a:p>
          <a:p>
            <a:r>
              <a:rPr lang="en-US" dirty="0">
                <a:latin typeface="Times New Roman" pitchFamily="18" charset="0"/>
                <a:cs typeface="Times New Roman" pitchFamily="18" charset="0"/>
              </a:rPr>
              <a:t>1957-58: No elections were held- success of </a:t>
            </a:r>
            <a:r>
              <a:rPr lang="en-US" dirty="0" err="1">
                <a:latin typeface="Times New Roman" pitchFamily="18" charset="0"/>
                <a:cs typeface="Times New Roman" pitchFamily="18" charset="0"/>
              </a:rPr>
              <a:t>Awami</a:t>
            </a:r>
            <a:r>
              <a:rPr lang="en-US" dirty="0">
                <a:latin typeface="Times New Roman" pitchFamily="18" charset="0"/>
                <a:cs typeface="Times New Roman" pitchFamily="18" charset="0"/>
              </a:rPr>
              <a:t> League in East Pakistan and ML under </a:t>
            </a:r>
            <a:r>
              <a:rPr lang="en-US" dirty="0" err="1">
                <a:latin typeface="Times New Roman" pitchFamily="18" charset="0"/>
                <a:cs typeface="Times New Roman" pitchFamily="18" charset="0"/>
              </a:rPr>
              <a:t>Qayyum</a:t>
            </a:r>
            <a:r>
              <a:rPr lang="en-US" dirty="0">
                <a:latin typeface="Times New Roman" pitchFamily="18" charset="0"/>
                <a:cs typeface="Times New Roman" pitchFamily="18" charset="0"/>
              </a:rPr>
              <a:t> Khan in West Pakistan was certain.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Preemptive strike by the oligarchy- Constitution was abrogated. </a:t>
            </a:r>
            <a:endParaRPr lang="en-US" dirty="0" smtClean="0">
              <a:latin typeface="Times New Roman" pitchFamily="18" charset="0"/>
              <a:cs typeface="Times New Roman" pitchFamily="18" charset="0"/>
            </a:endParaRPr>
          </a:p>
          <a:p>
            <a:pPr marL="11430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Torpedoed the election plans</a:t>
            </a:r>
          </a:p>
        </p:txBody>
      </p:sp>
    </p:spTree>
    <p:extLst>
      <p:ext uri="{BB962C8B-B14F-4D97-AF65-F5344CB8AC3E}">
        <p14:creationId xmlns:p14="http://schemas.microsoft.com/office/powerpoint/2010/main" val="3309214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Continue…..</a:t>
            </a:r>
            <a:endParaRPr lang="en-US" dirty="0"/>
          </a:p>
        </p:txBody>
      </p:sp>
      <p:sp>
        <p:nvSpPr>
          <p:cNvPr id="3" name="Content Placeholder 2"/>
          <p:cNvSpPr>
            <a:spLocks noGrp="1"/>
          </p:cNvSpPr>
          <p:nvPr>
            <p:ph idx="1"/>
          </p:nvPr>
        </p:nvSpPr>
        <p:spPr/>
        <p:txBody>
          <a:bodyPr/>
          <a:lstStyle/>
          <a:p>
            <a:pPr marL="0" indent="0">
              <a:buNone/>
            </a:pPr>
            <a:endParaRPr lang="en-US" altLang="en-US" sz="1800" dirty="0">
              <a:solidFill>
                <a:srgbClr val="000000"/>
              </a:solidFill>
              <a:latin typeface="Calibri" pitchFamily="34" charset="0"/>
              <a:ea typeface="Segoe UI Symbol" pitchFamily="34" charset="0"/>
              <a:cs typeface="Segoe UI Symbol" pitchFamily="34" charset="0"/>
            </a:endParaRPr>
          </a:p>
          <a:p>
            <a:pPr algn="just"/>
            <a:r>
              <a:rPr lang="en-US" altLang="en-US" dirty="0">
                <a:solidFill>
                  <a:srgbClr val="000000"/>
                </a:solidFill>
                <a:latin typeface="Times New Roman" pitchFamily="18" charset="0"/>
                <a:ea typeface="Segoe UI Symbol" pitchFamily="34" charset="0"/>
                <a:cs typeface="Times New Roman" pitchFamily="18" charset="0"/>
              </a:rPr>
              <a:t>By 1958, the government of </a:t>
            </a:r>
            <a:r>
              <a:rPr lang="en-US" altLang="en-US" dirty="0" err="1">
                <a:solidFill>
                  <a:srgbClr val="000000"/>
                </a:solidFill>
                <a:latin typeface="Times New Roman" pitchFamily="18" charset="0"/>
                <a:ea typeface="Segoe UI Symbol" pitchFamily="34" charset="0"/>
                <a:cs typeface="Times New Roman" pitchFamily="18" charset="0"/>
              </a:rPr>
              <a:t>Iskander</a:t>
            </a:r>
            <a:r>
              <a:rPr lang="en-US" altLang="en-US" dirty="0">
                <a:solidFill>
                  <a:srgbClr val="000000"/>
                </a:solidFill>
                <a:latin typeface="Times New Roman" pitchFamily="18" charset="0"/>
                <a:ea typeface="Segoe UI Symbol" pitchFamily="34" charset="0"/>
                <a:cs typeface="Times New Roman" pitchFamily="18" charset="0"/>
              </a:rPr>
              <a:t> Mirza was unpopular and the political situation was chaotic. </a:t>
            </a:r>
          </a:p>
          <a:p>
            <a:pPr lvl="1" algn="just"/>
            <a:r>
              <a:rPr lang="en-US" altLang="en-US" sz="2400" dirty="0">
                <a:solidFill>
                  <a:srgbClr val="000000"/>
                </a:solidFill>
                <a:latin typeface="Times New Roman" pitchFamily="18" charset="0"/>
                <a:ea typeface="Segoe UI Symbol" pitchFamily="34" charset="0"/>
                <a:cs typeface="Times New Roman" pitchFamily="18" charset="0"/>
              </a:rPr>
              <a:t>In East Pakistan, severe floods caused food shortages and great distress. </a:t>
            </a:r>
          </a:p>
          <a:p>
            <a:pPr lvl="1" algn="just"/>
            <a:r>
              <a:rPr lang="en-US" altLang="en-US" sz="2400" dirty="0">
                <a:solidFill>
                  <a:srgbClr val="000000"/>
                </a:solidFill>
                <a:latin typeface="Times New Roman" pitchFamily="18" charset="0"/>
                <a:ea typeface="Segoe UI Symbol" pitchFamily="34" charset="0"/>
                <a:cs typeface="Times New Roman" pitchFamily="18" charset="0"/>
              </a:rPr>
              <a:t>People were in despair as Pakistan faced bankruptcy and chaos. </a:t>
            </a:r>
          </a:p>
          <a:p>
            <a:pPr lvl="1" algn="just"/>
            <a:r>
              <a:rPr lang="en-US" altLang="en-US" sz="2400" dirty="0">
                <a:solidFill>
                  <a:srgbClr val="000000"/>
                </a:solidFill>
                <a:latin typeface="Times New Roman" pitchFamily="18" charset="0"/>
                <a:ea typeface="Segoe UI Symbol" pitchFamily="34" charset="0"/>
                <a:cs typeface="Times New Roman" pitchFamily="18" charset="0"/>
              </a:rPr>
              <a:t>To most Pakistanis and the rest of the world, the government seemed corrupt and inefficient. </a:t>
            </a:r>
          </a:p>
          <a:p>
            <a:pPr algn="just"/>
            <a:r>
              <a:rPr lang="en-US" altLang="en-US" dirty="0">
                <a:solidFill>
                  <a:srgbClr val="000000"/>
                </a:solidFill>
                <a:latin typeface="Times New Roman" pitchFamily="18" charset="0"/>
                <a:ea typeface="Segoe UI Symbol" pitchFamily="34" charset="0"/>
                <a:cs typeface="Times New Roman" pitchFamily="18" charset="0"/>
              </a:rPr>
              <a:t>On 7 October 1958, martial law was declared by President </a:t>
            </a:r>
            <a:r>
              <a:rPr lang="en-US" altLang="en-US" dirty="0" err="1">
                <a:solidFill>
                  <a:srgbClr val="000000"/>
                </a:solidFill>
                <a:latin typeface="Times New Roman" pitchFamily="18" charset="0"/>
                <a:ea typeface="Segoe UI Symbol" pitchFamily="34" charset="0"/>
                <a:cs typeface="Times New Roman" pitchFamily="18" charset="0"/>
              </a:rPr>
              <a:t>Iskander</a:t>
            </a:r>
            <a:r>
              <a:rPr lang="en-US" altLang="en-US" dirty="0">
                <a:solidFill>
                  <a:srgbClr val="000000"/>
                </a:solidFill>
                <a:latin typeface="Times New Roman" pitchFamily="18" charset="0"/>
                <a:ea typeface="Segoe UI Symbol" pitchFamily="34" charset="0"/>
                <a:cs typeface="Times New Roman" pitchFamily="18" charset="0"/>
              </a:rPr>
              <a:t> Mirza</a:t>
            </a:r>
            <a:r>
              <a:rPr lang="en-US" altLang="en-US" sz="1800" dirty="0">
                <a:solidFill>
                  <a:srgbClr val="000000"/>
                </a:solidFill>
                <a:latin typeface="Times New Roman" pitchFamily="18" charset="0"/>
                <a:ea typeface="Segoe UI Symbol" pitchFamily="34" charset="0"/>
                <a:cs typeface="Times New Roman" pitchFamily="18" charset="0"/>
              </a:rPr>
              <a:t>. </a:t>
            </a:r>
          </a:p>
          <a:p>
            <a:pPr lvl="1" algn="just"/>
            <a:endParaRPr lang="en-US" altLang="en-US" sz="1200" dirty="0">
              <a:solidFill>
                <a:srgbClr val="000000"/>
              </a:solidFill>
              <a:latin typeface="Times New Roman" pitchFamily="18" charset="0"/>
              <a:ea typeface="Segoe UI Symbol" pitchFamily="34" charset="0"/>
              <a:cs typeface="Times New Roman" pitchFamily="18" charset="0"/>
            </a:endParaRPr>
          </a:p>
          <a:p>
            <a:endParaRPr lang="en-US" dirty="0"/>
          </a:p>
        </p:txBody>
      </p:sp>
    </p:spTree>
    <p:extLst>
      <p:ext uri="{BB962C8B-B14F-4D97-AF65-F5344CB8AC3E}">
        <p14:creationId xmlns:p14="http://schemas.microsoft.com/office/powerpoint/2010/main" val="2012221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8AA6E1-0181-4A98-8CDB-A72FDD58DC53}"/>
              </a:ext>
            </a:extLst>
          </p:cNvPr>
          <p:cNvSpPr>
            <a:spLocks noGrp="1"/>
          </p:cNvSpPr>
          <p:nvPr>
            <p:ph idx="1"/>
          </p:nvPr>
        </p:nvSpPr>
        <p:spPr/>
        <p:txBody>
          <a:bodyPr/>
          <a:lstStyle/>
          <a:p>
            <a:endParaRPr lang="en-US" dirty="0"/>
          </a:p>
          <a:p>
            <a:endParaRPr lang="en-US" dirty="0"/>
          </a:p>
          <a:p>
            <a:r>
              <a:rPr lang="en-US" dirty="0">
                <a:latin typeface="Times New Roman" pitchFamily="18" charset="0"/>
                <a:cs typeface="Times New Roman" pitchFamily="18" charset="0"/>
              </a:rPr>
              <a:t>Bureaucracy and Military coalesced to form an oligarchy.</a:t>
            </a:r>
          </a:p>
          <a:p>
            <a:r>
              <a:rPr lang="en-US" dirty="0">
                <a:latin typeface="Times New Roman" pitchFamily="18" charset="0"/>
                <a:cs typeface="Times New Roman" pitchFamily="18" charset="0"/>
              </a:rPr>
              <a:t>Country was </a:t>
            </a:r>
            <a:r>
              <a:rPr lang="en-US" dirty="0" smtClean="0">
                <a:latin typeface="Times New Roman" pitchFamily="18" charset="0"/>
                <a:cs typeface="Times New Roman" pitchFamily="18" charset="0"/>
              </a:rPr>
              <a:t>escorted </a:t>
            </a:r>
            <a:r>
              <a:rPr lang="en-US" dirty="0">
                <a:latin typeface="Times New Roman" pitchFamily="18" charset="0"/>
                <a:cs typeface="Times New Roman" pitchFamily="18" charset="0"/>
              </a:rPr>
              <a:t>into the political </a:t>
            </a:r>
            <a:r>
              <a:rPr lang="en-US" dirty="0" smtClean="0">
                <a:latin typeface="Times New Roman" pitchFamily="18" charset="0"/>
                <a:cs typeface="Times New Roman" pitchFamily="18" charset="0"/>
              </a:rPr>
              <a:t>Cul-de-Sac </a:t>
            </a:r>
            <a:r>
              <a:rPr lang="en-US" dirty="0">
                <a:latin typeface="Times New Roman" pitchFamily="18" charset="0"/>
                <a:cs typeface="Times New Roman" pitchFamily="18" charset="0"/>
              </a:rPr>
              <a:t>of praetorianism for fourteen years. </a:t>
            </a: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166240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F0ED63D-F968-423E-BB72-851E6EBD791E}"/>
              </a:ext>
            </a:extLst>
          </p:cNvPr>
          <p:cNvSpPr>
            <a:spLocks noGrp="1"/>
          </p:cNvSpPr>
          <p:nvPr>
            <p:ph idx="1"/>
          </p:nvPr>
        </p:nvSpPr>
        <p:spPr/>
        <p:txBody>
          <a:bodyPr/>
          <a:lstStyle/>
          <a:p>
            <a:endParaRPr lang="en-US" dirty="0"/>
          </a:p>
          <a:p>
            <a:pPr marL="0" indent="0">
              <a:buNone/>
            </a:pPr>
            <a:endParaRPr lang="en-US" dirty="0"/>
          </a:p>
          <a:p>
            <a:pPr algn="ctr"/>
            <a:r>
              <a:rPr lang="en-US" sz="4000" b="1" dirty="0">
                <a:latin typeface="Times New Roman" pitchFamily="18" charset="0"/>
                <a:cs typeface="Times New Roman" pitchFamily="18" charset="0"/>
              </a:rPr>
              <a:t>Phase 2-</a:t>
            </a:r>
            <a:r>
              <a:rPr lang="en-US" altLang="en-US" sz="4000" b="1" dirty="0">
                <a:solidFill>
                  <a:srgbClr val="000000"/>
                </a:solidFill>
                <a:latin typeface="Times New Roman" pitchFamily="18" charset="0"/>
                <a:ea typeface="Segoe UI Symbol" pitchFamily="34" charset="0"/>
                <a:cs typeface="Times New Roman" pitchFamily="18" charset="0"/>
              </a:rPr>
              <a:t>‘Glorious Revolution</a:t>
            </a:r>
            <a:r>
              <a:rPr lang="en-US" altLang="en-US" sz="4000" b="1" dirty="0" smtClean="0">
                <a:solidFill>
                  <a:srgbClr val="000000"/>
                </a:solidFill>
                <a:latin typeface="Times New Roman" pitchFamily="18" charset="0"/>
                <a:ea typeface="Segoe UI Symbol" pitchFamily="34" charset="0"/>
                <a:cs typeface="Times New Roman" pitchFamily="18" charset="0"/>
              </a:rPr>
              <a:t>’?       1958-71</a:t>
            </a:r>
            <a:endParaRPr lang="en-US" altLang="en-US" sz="4000" b="1" dirty="0">
              <a:solidFill>
                <a:srgbClr val="000000"/>
              </a:solidFill>
              <a:latin typeface="Times New Roman" pitchFamily="18" charset="0"/>
              <a:ea typeface="Segoe UI Symbol" pitchFamily="34" charset="0"/>
              <a:cs typeface="Times New Roman" pitchFamily="18" charset="0"/>
            </a:endParaRPr>
          </a:p>
          <a:p>
            <a:endParaRPr lang="x-none" sz="4000" dirty="0"/>
          </a:p>
        </p:txBody>
      </p:sp>
    </p:spTree>
    <p:extLst>
      <p:ext uri="{BB962C8B-B14F-4D97-AF65-F5344CB8AC3E}">
        <p14:creationId xmlns:p14="http://schemas.microsoft.com/office/powerpoint/2010/main" val="4047479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pPr marL="114300" indent="0" algn="ctr">
              <a:buNone/>
            </a:pPr>
            <a:endParaRPr lang="en-US" sz="3200" b="1" dirty="0">
              <a:latin typeface="Times New Roman" pitchFamily="18" charset="0"/>
              <a:cs typeface="Times New Roman" pitchFamily="18" charset="0"/>
            </a:endParaRPr>
          </a:p>
          <a:p>
            <a:pPr algn="ctr"/>
            <a:r>
              <a:rPr lang="en-US" sz="3200" b="1" dirty="0">
                <a:latin typeface="Times New Roman" pitchFamily="18" charset="0"/>
                <a:cs typeface="Times New Roman" pitchFamily="18" charset="0"/>
              </a:rPr>
              <a:t>Period of Economic Modernism and Political Conservatism </a:t>
            </a:r>
          </a:p>
        </p:txBody>
      </p:sp>
    </p:spTree>
    <p:extLst>
      <p:ext uri="{BB962C8B-B14F-4D97-AF65-F5344CB8AC3E}">
        <p14:creationId xmlns:p14="http://schemas.microsoft.com/office/powerpoint/2010/main" val="2162789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Controlled Democracy</a:t>
            </a:r>
          </a:p>
        </p:txBody>
      </p:sp>
      <p:sp>
        <p:nvSpPr>
          <p:cNvPr id="3" name="Content Placeholder 2"/>
          <p:cNvSpPr>
            <a:spLocks noGrp="1"/>
          </p:cNvSpPr>
          <p:nvPr>
            <p:ph idx="1"/>
          </p:nvPr>
        </p:nvSpPr>
        <p:spPr/>
        <p:txBody>
          <a:bodyPr/>
          <a:lstStyle/>
          <a:p>
            <a:endParaRPr lang="en-US" dirty="0"/>
          </a:p>
          <a:p>
            <a:endParaRPr lang="en-US" dirty="0"/>
          </a:p>
          <a:p>
            <a:pPr algn="just"/>
            <a:r>
              <a:rPr lang="en-US" dirty="0">
                <a:latin typeface="Times New Roman" pitchFamily="18" charset="0"/>
                <a:cs typeface="Times New Roman" pitchFamily="18" charset="0"/>
              </a:rPr>
              <a:t>Khalid Mahmud, ‘The rise of civil-military bureaucracy as a ‘power-centric’, culminating in </a:t>
            </a:r>
            <a:r>
              <a:rPr lang="en-US" dirty="0" err="1">
                <a:latin typeface="Times New Roman" pitchFamily="18" charset="0"/>
                <a:cs typeface="Times New Roman" pitchFamily="18" charset="0"/>
              </a:rPr>
              <a:t>Ayub’s</a:t>
            </a:r>
            <a:r>
              <a:rPr lang="en-US" dirty="0">
                <a:latin typeface="Times New Roman" pitchFamily="18" charset="0"/>
                <a:cs typeface="Times New Roman" pitchFamily="18" charset="0"/>
              </a:rPr>
              <a:t> 1958 coup and followed by an era of ‘controlled democracy’ was a death blow to autonomous provinces constituting a federation.’ </a:t>
            </a:r>
          </a:p>
        </p:txBody>
      </p:sp>
    </p:spTree>
    <p:extLst>
      <p:ext uri="{BB962C8B-B14F-4D97-AF65-F5344CB8AC3E}">
        <p14:creationId xmlns:p14="http://schemas.microsoft.com/office/powerpoint/2010/main" val="65584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96200" cy="5334000"/>
          </a:xfrm>
        </p:spPr>
        <p:txBody>
          <a:bodyPr>
            <a:noAutofit/>
          </a:bodyPr>
          <a:lstStyle/>
          <a:p>
            <a:pPr>
              <a:buFont typeface="Wingdings" pitchFamily="2" charset="2"/>
              <a:buChar char="v"/>
              <a:defRPr/>
            </a:pPr>
            <a:endParaRPr lang="en-US" sz="2800" dirty="0" smtClean="0">
              <a:solidFill>
                <a:schemeClr val="tx1">
                  <a:lumMod val="75000"/>
                  <a:lumOff val="25000"/>
                </a:schemeClr>
              </a:solidFill>
              <a:latin typeface="Times New Roman" pitchFamily="18" charset="0"/>
              <a:cs typeface="Times New Roman" pitchFamily="18" charset="0"/>
            </a:endParaRPr>
          </a:p>
          <a:p>
            <a:pPr>
              <a:buFont typeface="Wingdings" pitchFamily="2" charset="2"/>
              <a:buChar char="v"/>
              <a:defRPr/>
            </a:pPr>
            <a:r>
              <a:rPr lang="en-US" sz="2800" dirty="0" smtClean="0">
                <a:solidFill>
                  <a:schemeClr val="tx1">
                    <a:lumMod val="75000"/>
                    <a:lumOff val="25000"/>
                  </a:schemeClr>
                </a:solidFill>
                <a:latin typeface="Times New Roman" pitchFamily="18" charset="0"/>
                <a:cs typeface="Times New Roman" pitchFamily="18" charset="0"/>
              </a:rPr>
              <a:t>1947-1948</a:t>
            </a:r>
            <a:r>
              <a:rPr lang="en-US" sz="2800" dirty="0">
                <a:solidFill>
                  <a:schemeClr val="tx1">
                    <a:lumMod val="75000"/>
                    <a:lumOff val="25000"/>
                  </a:schemeClr>
                </a:solidFill>
                <a:latin typeface="Times New Roman" pitchFamily="18" charset="0"/>
                <a:cs typeface="Times New Roman" pitchFamily="18" charset="0"/>
              </a:rPr>
              <a:t>	</a:t>
            </a:r>
            <a:r>
              <a:rPr lang="en-US" sz="2800" dirty="0" err="1">
                <a:solidFill>
                  <a:schemeClr val="tx1">
                    <a:lumMod val="75000"/>
                    <a:lumOff val="25000"/>
                  </a:schemeClr>
                </a:solidFill>
                <a:latin typeface="Times New Roman" pitchFamily="18" charset="0"/>
                <a:cs typeface="Times New Roman" pitchFamily="18" charset="0"/>
              </a:rPr>
              <a:t>Muhammed</a:t>
            </a:r>
            <a:r>
              <a:rPr lang="en-US" sz="2800" dirty="0">
                <a:solidFill>
                  <a:schemeClr val="tx1">
                    <a:lumMod val="75000"/>
                    <a:lumOff val="25000"/>
                  </a:schemeClr>
                </a:solidFill>
                <a:latin typeface="Times New Roman" pitchFamily="18" charset="0"/>
                <a:cs typeface="Times New Roman" pitchFamily="18" charset="0"/>
              </a:rPr>
              <a:t> Ali Jinnah</a:t>
            </a:r>
          </a:p>
          <a:p>
            <a:pPr marL="411480" lvl="1" indent="0">
              <a:buNone/>
              <a:defRPr/>
            </a:pPr>
            <a:r>
              <a:rPr lang="en-US" sz="2800" dirty="0">
                <a:solidFill>
                  <a:schemeClr val="tx1">
                    <a:lumMod val="75000"/>
                    <a:lumOff val="25000"/>
                  </a:schemeClr>
                </a:solidFill>
                <a:latin typeface="Times New Roman" pitchFamily="18" charset="0"/>
                <a:cs typeface="Times New Roman" pitchFamily="18" charset="0"/>
              </a:rPr>
              <a:t>					</a:t>
            </a:r>
            <a:r>
              <a:rPr lang="en-US" sz="2800" b="1" dirty="0">
                <a:solidFill>
                  <a:schemeClr val="tx1">
                    <a:lumMod val="75000"/>
                    <a:lumOff val="25000"/>
                  </a:schemeClr>
                </a:solidFill>
                <a:latin typeface="Times New Roman" pitchFamily="18" charset="0"/>
                <a:cs typeface="Times New Roman" pitchFamily="18" charset="0"/>
              </a:rPr>
              <a:t>Governor General</a:t>
            </a:r>
          </a:p>
          <a:p>
            <a:pPr>
              <a:buFont typeface="Wingdings" pitchFamily="2" charset="2"/>
              <a:buChar char="v"/>
              <a:defRPr/>
            </a:pPr>
            <a:r>
              <a:rPr lang="en-US" sz="2800" dirty="0">
                <a:solidFill>
                  <a:schemeClr val="tx1">
                    <a:lumMod val="75000"/>
                    <a:lumOff val="25000"/>
                  </a:schemeClr>
                </a:solidFill>
                <a:latin typeface="Times New Roman" pitchFamily="18" charset="0"/>
                <a:cs typeface="Times New Roman" pitchFamily="18" charset="0"/>
              </a:rPr>
              <a:t>1948-1951	</a:t>
            </a:r>
            <a:r>
              <a:rPr lang="en-US" sz="2800" dirty="0" err="1">
                <a:solidFill>
                  <a:schemeClr val="tx1">
                    <a:lumMod val="75000"/>
                    <a:lumOff val="25000"/>
                  </a:schemeClr>
                </a:solidFill>
                <a:latin typeface="Times New Roman" pitchFamily="18" charset="0"/>
                <a:cs typeface="Times New Roman" pitchFamily="18" charset="0"/>
              </a:rPr>
              <a:t>Liaquat</a:t>
            </a:r>
            <a:r>
              <a:rPr lang="en-US" sz="2800" dirty="0">
                <a:solidFill>
                  <a:schemeClr val="tx1">
                    <a:lumMod val="75000"/>
                    <a:lumOff val="25000"/>
                  </a:schemeClr>
                </a:solidFill>
                <a:latin typeface="Times New Roman" pitchFamily="18" charset="0"/>
                <a:cs typeface="Times New Roman" pitchFamily="18" charset="0"/>
              </a:rPr>
              <a:t> Ali Khan</a:t>
            </a:r>
          </a:p>
          <a:p>
            <a:pPr marL="114300" indent="0">
              <a:buNone/>
              <a:defRPr/>
            </a:pPr>
            <a:r>
              <a:rPr lang="en-US" sz="2800" dirty="0">
                <a:solidFill>
                  <a:schemeClr val="tx1">
                    <a:lumMod val="75000"/>
                    <a:lumOff val="25000"/>
                  </a:schemeClr>
                </a:solidFill>
                <a:latin typeface="Times New Roman" pitchFamily="18" charset="0"/>
                <a:cs typeface="Times New Roman" pitchFamily="18" charset="0"/>
              </a:rPr>
              <a:t>					</a:t>
            </a:r>
            <a:r>
              <a:rPr lang="en-US" sz="2800" b="1" dirty="0">
                <a:solidFill>
                  <a:schemeClr val="tx1">
                    <a:lumMod val="75000"/>
                    <a:lumOff val="25000"/>
                  </a:schemeClr>
                </a:solidFill>
                <a:latin typeface="Times New Roman" pitchFamily="18" charset="0"/>
                <a:cs typeface="Times New Roman" pitchFamily="18" charset="0"/>
              </a:rPr>
              <a:t>Prime Minister</a:t>
            </a:r>
          </a:p>
          <a:p>
            <a:pPr>
              <a:buFont typeface="Wingdings" pitchFamily="2" charset="2"/>
              <a:buChar char="v"/>
              <a:defRPr/>
            </a:pPr>
            <a:r>
              <a:rPr lang="en-US" sz="2800" dirty="0">
                <a:solidFill>
                  <a:schemeClr val="tx1">
                    <a:lumMod val="75000"/>
                    <a:lumOff val="25000"/>
                  </a:schemeClr>
                </a:solidFill>
                <a:latin typeface="Times New Roman" pitchFamily="18" charset="0"/>
                <a:cs typeface="Times New Roman" pitchFamily="18" charset="0"/>
              </a:rPr>
              <a:t>1951-1958  </a:t>
            </a:r>
            <a:r>
              <a:rPr lang="en-US" sz="2800" b="1" dirty="0" smtClean="0">
                <a:solidFill>
                  <a:schemeClr val="tx1">
                    <a:lumMod val="75000"/>
                    <a:lumOff val="25000"/>
                  </a:schemeClr>
                </a:solidFill>
                <a:latin typeface="Times New Roman" pitchFamily="18" charset="0"/>
                <a:cs typeface="Times New Roman" pitchFamily="18" charset="0"/>
              </a:rPr>
              <a:t>Six </a:t>
            </a:r>
            <a:r>
              <a:rPr lang="en-US" sz="2800" b="1" dirty="0">
                <a:solidFill>
                  <a:schemeClr val="tx1">
                    <a:lumMod val="75000"/>
                    <a:lumOff val="25000"/>
                  </a:schemeClr>
                </a:solidFill>
                <a:latin typeface="Times New Roman" pitchFamily="18" charset="0"/>
                <a:cs typeface="Times New Roman" pitchFamily="18" charset="0"/>
              </a:rPr>
              <a:t>Different Prime Ministers </a:t>
            </a:r>
            <a:r>
              <a:rPr lang="en-US" sz="2800" dirty="0">
                <a:solidFill>
                  <a:schemeClr val="tx1">
                    <a:lumMod val="75000"/>
                    <a:lumOff val="25000"/>
                  </a:schemeClr>
                </a:solidFill>
                <a:latin typeface="Times New Roman" pitchFamily="18" charset="0"/>
                <a:cs typeface="Times New Roman" pitchFamily="18" charset="0"/>
              </a:rPr>
              <a:t>					</a:t>
            </a:r>
          </a:p>
          <a:p>
            <a:pPr>
              <a:buFont typeface="Wingdings" pitchFamily="2" charset="2"/>
              <a:buChar char="v"/>
              <a:defRPr/>
            </a:pPr>
            <a:r>
              <a:rPr lang="en-US" sz="2800" dirty="0">
                <a:solidFill>
                  <a:schemeClr val="tx1">
                    <a:lumMod val="75000"/>
                    <a:lumOff val="25000"/>
                  </a:schemeClr>
                </a:solidFill>
                <a:latin typeface="Times New Roman" pitchFamily="18" charset="0"/>
                <a:cs typeface="Times New Roman" pitchFamily="18" charset="0"/>
              </a:rPr>
              <a:t>1958-1969	General </a:t>
            </a:r>
            <a:r>
              <a:rPr lang="en-US" sz="2800" dirty="0" err="1">
                <a:solidFill>
                  <a:schemeClr val="tx1">
                    <a:lumMod val="75000"/>
                    <a:lumOff val="25000"/>
                  </a:schemeClr>
                </a:solidFill>
                <a:latin typeface="Times New Roman" pitchFamily="18" charset="0"/>
                <a:cs typeface="Times New Roman" pitchFamily="18" charset="0"/>
              </a:rPr>
              <a:t>Ayub</a:t>
            </a:r>
            <a:r>
              <a:rPr lang="en-US" sz="2800" dirty="0">
                <a:solidFill>
                  <a:schemeClr val="tx1">
                    <a:lumMod val="75000"/>
                    <a:lumOff val="25000"/>
                  </a:schemeClr>
                </a:solidFill>
                <a:latin typeface="Times New Roman" pitchFamily="18" charset="0"/>
                <a:cs typeface="Times New Roman" pitchFamily="18" charset="0"/>
              </a:rPr>
              <a:t> Khan</a:t>
            </a:r>
          </a:p>
          <a:p>
            <a:pPr marL="411480" lvl="1" indent="0">
              <a:buNone/>
              <a:defRPr/>
            </a:pPr>
            <a:r>
              <a:rPr lang="en-US" sz="2800" dirty="0">
                <a:solidFill>
                  <a:schemeClr val="tx1">
                    <a:lumMod val="75000"/>
                    <a:lumOff val="25000"/>
                  </a:schemeClr>
                </a:solidFill>
                <a:latin typeface="Times New Roman" pitchFamily="18" charset="0"/>
                <a:cs typeface="Times New Roman" pitchFamily="18" charset="0"/>
              </a:rPr>
              <a:t>					</a:t>
            </a:r>
            <a:r>
              <a:rPr lang="en-US" sz="2800" b="1" dirty="0">
                <a:solidFill>
                  <a:schemeClr val="tx1">
                    <a:lumMod val="75000"/>
                    <a:lumOff val="25000"/>
                  </a:schemeClr>
                </a:solidFill>
                <a:latin typeface="Times New Roman" pitchFamily="18" charset="0"/>
                <a:cs typeface="Times New Roman" pitchFamily="18" charset="0"/>
              </a:rPr>
              <a:t>President</a:t>
            </a:r>
          </a:p>
          <a:p>
            <a:pPr marL="11430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851658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CD3896-A003-405E-89E6-A069565E13B0}"/>
              </a:ext>
            </a:extLst>
          </p:cNvPr>
          <p:cNvSpPr>
            <a:spLocks noGrp="1"/>
          </p:cNvSpPr>
          <p:nvPr>
            <p:ph idx="1"/>
          </p:nvPr>
        </p:nvSpPr>
        <p:spPr>
          <a:xfrm>
            <a:off x="457200" y="1066800"/>
            <a:ext cx="7620000" cy="3967438"/>
          </a:xfrm>
        </p:spPr>
        <p:txBody>
          <a:bodyPr>
            <a:noAutofit/>
          </a:bodyPr>
          <a:lstStyle/>
          <a:p>
            <a:pPr algn="just"/>
            <a:r>
              <a:rPr lang="en-US" sz="2400" dirty="0">
                <a:latin typeface="Times New Roman" pitchFamily="18" charset="0"/>
                <a:cs typeface="Times New Roman" pitchFamily="18" charset="0"/>
              </a:rPr>
              <a:t>The constitution was president friendly; making amendments was easy only if supported and endorsed by the president or it was a very lengthy and difficult job. For making any amendment, the 2/3</a:t>
            </a:r>
            <a:r>
              <a:rPr lang="en-US" sz="2400" baseline="30000" dirty="0">
                <a:latin typeface="Times New Roman" pitchFamily="18" charset="0"/>
                <a:cs typeface="Times New Roman" pitchFamily="18" charset="0"/>
              </a:rPr>
              <a:t>rd</a:t>
            </a:r>
            <a:r>
              <a:rPr lang="en-US" sz="2400" dirty="0">
                <a:latin typeface="Times New Roman" pitchFamily="18" charset="0"/>
                <a:cs typeface="Times New Roman" pitchFamily="18" charset="0"/>
              </a:rPr>
              <a:t> majority of the assembly had to pass the bill and then had to send it to the president. If president did not take up any objection for thirty days, the amendment was considered valid. However, the president might disapprove or send back the resolution with certain alterations. In that case, it was needed to gain the consent of 3/4</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majority of assembly. The president had to give consent in ten days or had to propagate it for the opinion of Basic Democrats. In that case, the opinion of the B.D’S was considered final.</a:t>
            </a:r>
            <a:endParaRPr lang="x-none"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2622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PRODA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EBDO;</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Political </a:t>
            </a:r>
            <a:r>
              <a:rPr lang="en-US" dirty="0">
                <a:latin typeface="Times New Roman" pitchFamily="18" charset="0"/>
                <a:cs typeface="Times New Roman" pitchFamily="18" charset="0"/>
              </a:rPr>
              <a:t>Victimization</a:t>
            </a:r>
          </a:p>
        </p:txBody>
      </p:sp>
      <p:sp>
        <p:nvSpPr>
          <p:cNvPr id="3" name="Content Placeholder 2"/>
          <p:cNvSpPr>
            <a:spLocks noGrp="1"/>
          </p:cNvSpPr>
          <p:nvPr>
            <p:ph idx="1"/>
          </p:nvPr>
        </p:nvSpPr>
        <p:spPr/>
        <p:txBody>
          <a:bodyPr>
            <a:normAutofit lnSpcReduction="10000"/>
          </a:bodyPr>
          <a:lstStyle/>
          <a:p>
            <a:endParaRPr lang="en-GB" altLang="en-US" dirty="0"/>
          </a:p>
          <a:p>
            <a:pPr algn="just">
              <a:defRPr/>
            </a:pPr>
            <a:r>
              <a:rPr lang="en-US" b="1" dirty="0">
                <a:latin typeface="Times New Roman" pitchFamily="18" charset="0"/>
                <a:ea typeface="Segoe UI Symbol" pitchFamily="34" charset="0"/>
                <a:cs typeface="Times New Roman" pitchFamily="18" charset="0"/>
              </a:rPr>
              <a:t>The PRODA </a:t>
            </a:r>
            <a:r>
              <a:rPr lang="en-US" dirty="0">
                <a:latin typeface="Times New Roman" pitchFamily="18" charset="0"/>
                <a:ea typeface="Segoe UI Symbol" pitchFamily="34" charset="0"/>
                <a:cs typeface="Times New Roman" pitchFamily="18" charset="0"/>
              </a:rPr>
              <a:t>prescribed fifteen years' exclusion from public office for those found guilty of corruption. </a:t>
            </a:r>
          </a:p>
          <a:p>
            <a:pPr algn="just">
              <a:defRPr/>
            </a:pPr>
            <a:r>
              <a:rPr lang="en-US" dirty="0">
                <a:latin typeface="Times New Roman" pitchFamily="18" charset="0"/>
                <a:ea typeface="Segoe UI Symbol" pitchFamily="34" charset="0"/>
                <a:cs typeface="Times New Roman" pitchFamily="18" charset="0"/>
              </a:rPr>
              <a:t>About 3,000 officials were dismissed and many other were reduced in rank as a result of these measures.</a:t>
            </a:r>
          </a:p>
          <a:p>
            <a:pPr algn="just">
              <a:defRPr/>
            </a:pPr>
            <a:r>
              <a:rPr lang="en-US" b="1" dirty="0">
                <a:solidFill>
                  <a:prstClr val="black"/>
                </a:solidFill>
                <a:effectLst>
                  <a:outerShdw blurRad="38100" dist="38100" dir="2700000" algn="tl">
                    <a:srgbClr val="000000">
                      <a:alpha val="43137"/>
                    </a:srgbClr>
                  </a:outerShdw>
                </a:effectLst>
                <a:latin typeface="Times New Roman" pitchFamily="18" charset="0"/>
                <a:ea typeface="Segoe UI Symbol" pitchFamily="34" charset="0"/>
                <a:cs typeface="Times New Roman" pitchFamily="18" charset="0"/>
              </a:rPr>
              <a:t>Elective Bodies Disqualification Order (EBDO) </a:t>
            </a:r>
            <a:r>
              <a:rPr lang="en-US" dirty="0">
                <a:latin typeface="Times New Roman" pitchFamily="18" charset="0"/>
                <a:ea typeface="Segoe UI Symbol" pitchFamily="34" charset="0"/>
                <a:cs typeface="Times New Roman" pitchFamily="18" charset="0"/>
              </a:rPr>
              <a:t>Passed in August 1959.</a:t>
            </a:r>
          </a:p>
          <a:p>
            <a:pPr algn="just">
              <a:defRPr/>
            </a:pPr>
            <a:r>
              <a:rPr lang="en-US" dirty="0">
                <a:latin typeface="Times New Roman" pitchFamily="18" charset="0"/>
                <a:ea typeface="Segoe UI Symbol" pitchFamily="34" charset="0"/>
                <a:cs typeface="Times New Roman" pitchFamily="18" charset="0"/>
              </a:rPr>
              <a:t>Special tribunals authorized to try former politicians for "misconduct," which was not clearly defined. </a:t>
            </a:r>
          </a:p>
          <a:p>
            <a:pPr algn="just">
              <a:defRPr/>
            </a:pPr>
            <a:r>
              <a:rPr lang="en-US" dirty="0">
                <a:latin typeface="Times New Roman" pitchFamily="18" charset="0"/>
                <a:ea typeface="Segoe UI Symbol" pitchFamily="34" charset="0"/>
                <a:cs typeface="Times New Roman" pitchFamily="18" charset="0"/>
              </a:rPr>
              <a:t>75 leaders were disqualified for 8 years.</a:t>
            </a:r>
          </a:p>
          <a:p>
            <a:pPr algn="just">
              <a:defRPr/>
            </a:pPr>
            <a:r>
              <a:rPr lang="en-US" dirty="0">
                <a:latin typeface="Times New Roman" pitchFamily="18" charset="0"/>
                <a:ea typeface="Segoe UI Symbol" pitchFamily="34" charset="0"/>
                <a:cs typeface="Times New Roman" pitchFamily="18" charset="0"/>
              </a:rPr>
              <a:t>East Pakistani politicians primarily targeted from the </a:t>
            </a:r>
            <a:r>
              <a:rPr lang="en-US" dirty="0" err="1">
                <a:latin typeface="Times New Roman" pitchFamily="18" charset="0"/>
                <a:ea typeface="Segoe UI Symbol" pitchFamily="34" charset="0"/>
                <a:cs typeface="Times New Roman" pitchFamily="18" charset="0"/>
              </a:rPr>
              <a:t>Awami</a:t>
            </a:r>
            <a:r>
              <a:rPr lang="en-US" dirty="0">
                <a:latin typeface="Times New Roman" pitchFamily="18" charset="0"/>
                <a:ea typeface="Segoe UI Symbol" pitchFamily="34" charset="0"/>
                <a:cs typeface="Times New Roman" pitchFamily="18" charset="0"/>
              </a:rPr>
              <a:t> League.</a:t>
            </a:r>
          </a:p>
          <a:p>
            <a:pPr algn="just">
              <a:defRPr/>
            </a:pPr>
            <a:r>
              <a:rPr lang="en-US" dirty="0">
                <a:latin typeface="Times New Roman" pitchFamily="18" charset="0"/>
                <a:ea typeface="Segoe UI Symbol" pitchFamily="34" charset="0"/>
                <a:cs typeface="Times New Roman" pitchFamily="18" charset="0"/>
              </a:rPr>
              <a:t>About 7,000 individuals were "</a:t>
            </a:r>
            <a:r>
              <a:rPr lang="en-US" dirty="0" err="1">
                <a:latin typeface="Times New Roman" pitchFamily="18" charset="0"/>
                <a:ea typeface="Segoe UI Symbol" pitchFamily="34" charset="0"/>
                <a:cs typeface="Times New Roman" pitchFamily="18" charset="0"/>
              </a:rPr>
              <a:t>EBDOed</a:t>
            </a:r>
            <a:r>
              <a:rPr lang="en-US" dirty="0">
                <a:latin typeface="Times New Roman" pitchFamily="18" charset="0"/>
                <a:ea typeface="Segoe UI Symbol" pitchFamily="34" charset="0"/>
                <a:cs typeface="Times New Roman" pitchFamily="18" charset="0"/>
              </a:rPr>
              <a:t>.". </a:t>
            </a:r>
          </a:p>
        </p:txBody>
      </p:sp>
    </p:spTree>
    <p:extLst>
      <p:ext uri="{BB962C8B-B14F-4D97-AF65-F5344CB8AC3E}">
        <p14:creationId xmlns:p14="http://schemas.microsoft.com/office/powerpoint/2010/main" val="1505735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Freedom of Expression?</a:t>
            </a:r>
          </a:p>
        </p:txBody>
      </p:sp>
      <p:sp>
        <p:nvSpPr>
          <p:cNvPr id="3" name="Content Placeholder 2"/>
          <p:cNvSpPr>
            <a:spLocks noGrp="1"/>
          </p:cNvSpPr>
          <p:nvPr>
            <p:ph idx="1"/>
          </p:nvPr>
        </p:nvSpPr>
        <p:spPr/>
        <p:txBody>
          <a:bodyPr/>
          <a:lstStyle/>
          <a:p>
            <a:endParaRPr lang="en-US" dirty="0"/>
          </a:p>
          <a:p>
            <a:r>
              <a:rPr lang="en-US" dirty="0">
                <a:latin typeface="Times New Roman" pitchFamily="18" charset="0"/>
                <a:cs typeface="Times New Roman" pitchFamily="18" charset="0"/>
              </a:rPr>
              <a:t>Qazi Isa and </a:t>
            </a:r>
            <a:r>
              <a:rPr lang="en-US" dirty="0" smtClean="0">
                <a:latin typeface="Times New Roman" pitchFamily="18" charset="0"/>
                <a:cs typeface="Times New Roman" pitchFamily="18" charset="0"/>
              </a:rPr>
              <a:t>Sahib </a:t>
            </a:r>
            <a:r>
              <a:rPr lang="en-US" dirty="0" err="1">
                <a:latin typeface="Times New Roman" pitchFamily="18" charset="0"/>
                <a:cs typeface="Times New Roman" pitchFamily="18" charset="0"/>
              </a:rPr>
              <a:t>Z</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Hassan </a:t>
            </a:r>
            <a:r>
              <a:rPr lang="en-US" dirty="0" err="1">
                <a:latin typeface="Times New Roman" pitchFamily="18" charset="0"/>
                <a:cs typeface="Times New Roman" pitchFamily="18" charset="0"/>
              </a:rPr>
              <a:t>Mehmud</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Hussain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Shaheed Suhrawardy</a:t>
            </a:r>
          </a:p>
          <a:p>
            <a:r>
              <a:rPr lang="en-US" dirty="0">
                <a:latin typeface="Times New Roman" pitchFamily="18" charset="0"/>
                <a:cs typeface="Times New Roman" pitchFamily="18" charset="0"/>
              </a:rPr>
              <a:t>Safdar Mirza- Academic</a:t>
            </a:r>
          </a:p>
          <a:p>
            <a:r>
              <a:rPr lang="en-US" dirty="0">
                <a:latin typeface="Times New Roman" pitchFamily="18" charset="0"/>
                <a:cs typeface="Times New Roman" pitchFamily="18" charset="0"/>
              </a:rPr>
              <a:t>Writers guild was established to control intelligentsia - Qudrat </a:t>
            </a:r>
            <a:r>
              <a:rPr lang="en-US" dirty="0" err="1">
                <a:latin typeface="Times New Roman" pitchFamily="18" charset="0"/>
                <a:cs typeface="Times New Roman" pitchFamily="18" charset="0"/>
              </a:rPr>
              <a:t>ullah</a:t>
            </a:r>
            <a:r>
              <a:rPr lang="en-US" dirty="0">
                <a:latin typeface="Times New Roman" pitchFamily="18" charset="0"/>
                <a:cs typeface="Times New Roman" pitchFamily="18" charset="0"/>
              </a:rPr>
              <a:t> Shahab- Jamil </a:t>
            </a:r>
            <a:r>
              <a:rPr lang="en-US" dirty="0" err="1">
                <a:latin typeface="Times New Roman" pitchFamily="18" charset="0"/>
                <a:cs typeface="Times New Roman" pitchFamily="18" charset="0"/>
              </a:rPr>
              <a:t>ud</a:t>
            </a:r>
            <a:r>
              <a:rPr lang="en-US" dirty="0">
                <a:latin typeface="Times New Roman" pitchFamily="18" charset="0"/>
                <a:cs typeface="Times New Roman" pitchFamily="18" charset="0"/>
              </a:rPr>
              <a:t> din </a:t>
            </a:r>
            <a:r>
              <a:rPr lang="en-US" dirty="0" err="1">
                <a:latin typeface="Times New Roman" pitchFamily="18" charset="0"/>
                <a:cs typeface="Times New Roman" pitchFamily="18" charset="0"/>
              </a:rPr>
              <a:t>aali</a:t>
            </a:r>
            <a:r>
              <a:rPr lang="en-US" dirty="0">
                <a:latin typeface="Times New Roman" pitchFamily="18" charset="0"/>
                <a:cs typeface="Times New Roman" pitchFamily="18" charset="0"/>
              </a:rPr>
              <a:t> – </a:t>
            </a:r>
          </a:p>
          <a:p>
            <a:r>
              <a:rPr lang="en-US" dirty="0">
                <a:latin typeface="Times New Roman" pitchFamily="18" charset="0"/>
                <a:cs typeface="Times New Roman" pitchFamily="18" charset="0"/>
              </a:rPr>
              <a:t>Josh </a:t>
            </a:r>
            <a:r>
              <a:rPr lang="en-US" dirty="0" err="1">
                <a:latin typeface="Times New Roman" pitchFamily="18" charset="0"/>
                <a:cs typeface="Times New Roman" pitchFamily="18" charset="0"/>
              </a:rPr>
              <a:t>Malih</a:t>
            </a:r>
            <a:r>
              <a:rPr lang="en-US" dirty="0">
                <a:latin typeface="Times New Roman" pitchFamily="18" charset="0"/>
                <a:cs typeface="Times New Roman" pitchFamily="18" charset="0"/>
              </a:rPr>
              <a:t> Abadi and Habib </a:t>
            </a:r>
            <a:r>
              <a:rPr lang="en-US" dirty="0" err="1">
                <a:latin typeface="Times New Roman" pitchFamily="18" charset="0"/>
                <a:cs typeface="Times New Roman" pitchFamily="18" charset="0"/>
              </a:rPr>
              <a:t>Jalib</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380930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D85E8-38B9-45E1-899F-CC0A623638E1}"/>
              </a:ext>
            </a:extLst>
          </p:cNvPr>
          <p:cNvSpPr>
            <a:spLocks noGrp="1"/>
          </p:cNvSpPr>
          <p:nvPr>
            <p:ph type="title"/>
          </p:nvPr>
        </p:nvSpPr>
        <p:spPr/>
        <p:txBody>
          <a:bodyPr/>
          <a:lstStyle/>
          <a:p>
            <a:r>
              <a:rPr lang="en-US" u="sng" dirty="0">
                <a:latin typeface="Times New Roman" pitchFamily="18" charset="0"/>
                <a:cs typeface="Times New Roman" pitchFamily="18" charset="0"/>
              </a:rPr>
              <a:t>Representational Dictatorship</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72E3931B-F5CC-4A09-AE77-FD42408CCBB0}"/>
              </a:ext>
            </a:extLst>
          </p:cNvPr>
          <p:cNvSpPr>
            <a:spLocks noGrp="1"/>
          </p:cNvSpPr>
          <p:nvPr>
            <p:ph idx="1"/>
          </p:nvPr>
        </p:nvSpPr>
        <p:spPr>
          <a:xfrm>
            <a:off x="533400" y="1600200"/>
            <a:ext cx="7620000" cy="4800600"/>
          </a:xfrm>
        </p:spPr>
        <p:txBody>
          <a:bodyPr/>
          <a:lstStyle/>
          <a:p>
            <a:endParaRPr lang="en-US" u="sng" dirty="0" smtClean="0">
              <a:latin typeface="Times New Roman" pitchFamily="18" charset="0"/>
              <a:cs typeface="Times New Roman" pitchFamily="18" charset="0"/>
            </a:endParaRPr>
          </a:p>
          <a:p>
            <a:endParaRPr lang="en-US" u="sng" dirty="0">
              <a:latin typeface="Times New Roman" pitchFamily="18" charset="0"/>
              <a:cs typeface="Times New Roman" pitchFamily="18" charset="0"/>
            </a:endParaRPr>
          </a:p>
          <a:p>
            <a:r>
              <a:rPr lang="en-US" u="sng" dirty="0" smtClean="0">
                <a:latin typeface="Times New Roman" pitchFamily="18" charset="0"/>
                <a:cs typeface="Times New Roman" pitchFamily="18" charset="0"/>
              </a:rPr>
              <a:t>Representational </a:t>
            </a:r>
            <a:r>
              <a:rPr lang="en-US" u="sng" dirty="0">
                <a:latin typeface="Times New Roman" pitchFamily="18" charset="0"/>
                <a:cs typeface="Times New Roman" pitchFamily="18" charset="0"/>
              </a:rPr>
              <a:t>Dictatorship </a:t>
            </a:r>
            <a:r>
              <a:rPr lang="en-US" dirty="0">
                <a:latin typeface="Times New Roman" pitchFamily="18" charset="0"/>
                <a:cs typeface="Times New Roman" pitchFamily="18" charset="0"/>
              </a:rPr>
              <a:t>based on the system of basic democrats (80,000 units-1000 electorates).</a:t>
            </a:r>
          </a:p>
          <a:p>
            <a:r>
              <a:rPr lang="en-US" dirty="0">
                <a:latin typeface="Times New Roman" pitchFamily="18" charset="0"/>
                <a:cs typeface="Times New Roman" pitchFamily="18" charset="0"/>
              </a:rPr>
              <a:t>Political Tutelage through indirect elections.</a:t>
            </a:r>
          </a:p>
          <a:p>
            <a:r>
              <a:rPr lang="en-US" dirty="0">
                <a:latin typeface="Times New Roman" pitchFamily="18" charset="0"/>
                <a:cs typeface="Times New Roman" pitchFamily="18" charset="0"/>
              </a:rPr>
              <a:t>Do you have confidence on President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Khan- 95.6% votes from BD?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561962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5B7DE-7BCA-49A2-A362-B14AF7493AB9}"/>
              </a:ext>
            </a:extLst>
          </p:cNvPr>
          <p:cNvSpPr>
            <a:spLocks noGrp="1"/>
          </p:cNvSpPr>
          <p:nvPr>
            <p:ph type="title"/>
          </p:nvPr>
        </p:nvSpPr>
        <p:spPr/>
        <p:txBody>
          <a:bodyPr/>
          <a:lstStyle/>
          <a:p>
            <a:r>
              <a:rPr lang="en-US" dirty="0">
                <a:latin typeface="Times New Roman" pitchFamily="18" charset="0"/>
                <a:cs typeface="Times New Roman" pitchFamily="18" charset="0"/>
              </a:rPr>
              <a:t>Judicial Independence</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316D7F98-F879-41BA-A9F0-3E94DCE2BBEB}"/>
              </a:ext>
            </a:extLst>
          </p:cNvPr>
          <p:cNvSpPr>
            <a:spLocks noGrp="1"/>
          </p:cNvSpPr>
          <p:nvPr>
            <p:ph idx="1"/>
          </p:nvPr>
        </p:nvSpPr>
        <p:spPr/>
        <p:txBody>
          <a:bodyPr>
            <a:normAutofit/>
          </a:bodyPr>
          <a:lstStyle/>
          <a:p>
            <a:pPr marL="0" indent="0">
              <a:buNone/>
            </a:pPr>
            <a:endParaRPr lang="en-US" dirty="0"/>
          </a:p>
          <a:p>
            <a:r>
              <a:rPr lang="en-US" dirty="0">
                <a:latin typeface="Times New Roman" pitchFamily="18" charset="0"/>
                <a:cs typeface="Times New Roman" pitchFamily="18" charset="0"/>
              </a:rPr>
              <a:t>Law reforms subjected the courts under the super coordination of executive</a:t>
            </a:r>
          </a:p>
          <a:p>
            <a:r>
              <a:rPr lang="en-US" dirty="0">
                <a:latin typeface="Times New Roman" pitchFamily="18" charset="0"/>
                <a:cs typeface="Times New Roman" pitchFamily="18" charset="0"/>
              </a:rPr>
              <a:t>At the district level- judiciary and executive were converged in the office of DC. </a:t>
            </a:r>
          </a:p>
          <a:p>
            <a:r>
              <a:rPr lang="en-US" dirty="0">
                <a:latin typeface="Times New Roman" pitchFamily="18" charset="0"/>
                <a:cs typeface="Times New Roman" pitchFamily="18" charset="0"/>
              </a:rPr>
              <a:t>Judges were interviewed by the Governors.</a:t>
            </a:r>
          </a:p>
          <a:p>
            <a:r>
              <a:rPr lang="en-US" dirty="0">
                <a:latin typeface="Times New Roman" pitchFamily="18" charset="0"/>
                <a:cs typeface="Times New Roman" pitchFamily="18" charset="0"/>
              </a:rPr>
              <a:t> </a:t>
            </a:r>
            <a:r>
              <a:rPr lang="en-GB" altLang="en-US" dirty="0">
                <a:solidFill>
                  <a:srgbClr val="000000"/>
                </a:solidFill>
                <a:latin typeface="Times New Roman" pitchFamily="18" charset="0"/>
                <a:cs typeface="Times New Roman" pitchFamily="18" charset="0"/>
              </a:rPr>
              <a:t>Introduced a new institution supreme judicial council. </a:t>
            </a:r>
          </a:p>
          <a:p>
            <a:r>
              <a:rPr lang="en-US" dirty="0">
                <a:latin typeface="Times New Roman" pitchFamily="18" charset="0"/>
                <a:cs typeface="Times New Roman" pitchFamily="18" charset="0"/>
              </a:rPr>
              <a:t>The judiciary was kept independent to the extent of theory. All the judges of the High courts had to be selected and appointed by the president with the advice of the chief justice. But president was not bound to the opinion or wishes of the Chief Justice</a:t>
            </a:r>
            <a:endParaRPr lang="en-GB" altLang="en-US" dirty="0">
              <a:solidFill>
                <a:srgbClr val="00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x-none" dirty="0"/>
          </a:p>
        </p:txBody>
      </p:sp>
    </p:spTree>
    <p:extLst>
      <p:ext uri="{BB962C8B-B14F-4D97-AF65-F5344CB8AC3E}">
        <p14:creationId xmlns:p14="http://schemas.microsoft.com/office/powerpoint/2010/main" val="15554366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Political Participation/ Provincial </a:t>
            </a:r>
            <a:r>
              <a:rPr lang="en-US" dirty="0" smtClean="0">
                <a:latin typeface="Times New Roman" pitchFamily="18" charset="0"/>
                <a:cs typeface="Times New Roman" pitchFamily="18" charset="0"/>
              </a:rPr>
              <a:t> Autonomy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a:p>
            <a:r>
              <a:rPr lang="en-US" dirty="0">
                <a:latin typeface="Times New Roman" pitchFamily="18" charset="0"/>
                <a:cs typeface="Times New Roman" pitchFamily="18" charset="0"/>
              </a:rPr>
              <a:t>Bengali under-represented in the National politics. </a:t>
            </a:r>
          </a:p>
          <a:p>
            <a:r>
              <a:rPr lang="en-US" dirty="0">
                <a:latin typeface="Times New Roman" pitchFamily="18" charset="0"/>
                <a:cs typeface="Times New Roman" pitchFamily="18" charset="0"/>
              </a:rPr>
              <a:t>Bengali majority vs. Punjabi Muhajir dominance.</a:t>
            </a:r>
          </a:p>
          <a:p>
            <a:r>
              <a:rPr lang="en-US" dirty="0">
                <a:latin typeface="Times New Roman" pitchFamily="18" charset="0"/>
                <a:cs typeface="Times New Roman" pitchFamily="18" charset="0"/>
              </a:rPr>
              <a:t>Representational dictatorship –based on the system of basic democracies.80,000 (1000 electorates). </a:t>
            </a:r>
          </a:p>
          <a:p>
            <a:r>
              <a:rPr lang="en-GB" altLang="en-US" dirty="0">
                <a:solidFill>
                  <a:srgbClr val="000000"/>
                </a:solidFill>
                <a:latin typeface="Times New Roman" pitchFamily="18" charset="0"/>
                <a:cs typeface="Times New Roman" pitchFamily="18" charset="0"/>
              </a:rPr>
              <a:t>Most of the executive powers vested in the president under the 1962 constitution. </a:t>
            </a:r>
          </a:p>
          <a:p>
            <a:r>
              <a:rPr lang="en-GB" altLang="en-US" dirty="0">
                <a:solidFill>
                  <a:srgbClr val="000000"/>
                </a:solidFill>
                <a:latin typeface="Times New Roman" pitchFamily="18" charset="0"/>
                <a:cs typeface="Times New Roman" pitchFamily="18" charset="0"/>
              </a:rPr>
              <a:t>One list of subject – federal list –had 49 items.</a:t>
            </a:r>
          </a:p>
          <a:p>
            <a:r>
              <a:rPr lang="en-GB" altLang="en-US" dirty="0">
                <a:solidFill>
                  <a:srgbClr val="000000"/>
                </a:solidFill>
                <a:latin typeface="Times New Roman" pitchFamily="18" charset="0"/>
                <a:cs typeface="Times New Roman" pitchFamily="18" charset="0"/>
              </a:rPr>
              <a:t> </a:t>
            </a:r>
            <a:r>
              <a:rPr lang="en-GB" altLang="en-US" dirty="0">
                <a:latin typeface="Times New Roman" pitchFamily="18" charset="0"/>
                <a:cs typeface="Times New Roman" pitchFamily="18" charset="0"/>
              </a:rPr>
              <a:t>Unicameral--------NA</a:t>
            </a:r>
          </a:p>
          <a:p>
            <a:endParaRPr lang="en-GB" altLang="en-US" dirty="0">
              <a:latin typeface="Times New Roman" pitchFamily="18" charset="0"/>
              <a:cs typeface="Times New Roman" pitchFamily="18" charset="0"/>
            </a:endParaRPr>
          </a:p>
          <a:p>
            <a:endParaRPr lang="en-GB" alt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7360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E75471-7A7A-4691-8B17-2A265806C756}"/>
              </a:ext>
            </a:extLst>
          </p:cNvPr>
          <p:cNvSpPr>
            <a:spLocks noGrp="1"/>
          </p:cNvSpPr>
          <p:nvPr>
            <p:ph idx="1"/>
          </p:nvPr>
        </p:nvSpPr>
        <p:spPr>
          <a:xfrm>
            <a:off x="457200" y="1066800"/>
            <a:ext cx="7620000" cy="5334000"/>
          </a:xfrm>
        </p:spPr>
        <p:txBody>
          <a:bodyPr/>
          <a:lstStyle/>
          <a:p>
            <a:r>
              <a:rPr lang="en-US" dirty="0">
                <a:latin typeface="Times New Roman" pitchFamily="18" charset="0"/>
                <a:cs typeface="Times New Roman" pitchFamily="18" charset="0"/>
              </a:rPr>
              <a:t>Pakistan practically ceased to be a federation. </a:t>
            </a:r>
          </a:p>
          <a:p>
            <a:r>
              <a:rPr lang="en-US" dirty="0">
                <a:latin typeface="Times New Roman" pitchFamily="18" charset="0"/>
                <a:cs typeface="Times New Roman" pitchFamily="18" charset="0"/>
              </a:rPr>
              <a:t>Governors of provinces by the President </a:t>
            </a:r>
          </a:p>
          <a:p>
            <a:r>
              <a:rPr lang="en-US" u="sng" dirty="0">
                <a:latin typeface="Times New Roman" pitchFamily="18" charset="0"/>
                <a:cs typeface="Times New Roman" pitchFamily="18" charset="0"/>
              </a:rPr>
              <a:t>The provincial assembly was indirectly elected by a bunch of hand picked </a:t>
            </a:r>
            <a:r>
              <a:rPr lang="en-US" u="sng" dirty="0" smtClean="0">
                <a:latin typeface="Times New Roman" pitchFamily="18" charset="0"/>
                <a:cs typeface="Times New Roman" pitchFamily="18" charset="0"/>
              </a:rPr>
              <a:t>yes-men </a:t>
            </a:r>
            <a:r>
              <a:rPr lang="en-US" u="sng" dirty="0">
                <a:latin typeface="Times New Roman" pitchFamily="18" charset="0"/>
                <a:cs typeface="Times New Roman" pitchFamily="18" charset="0"/>
              </a:rPr>
              <a:t>on the recommendation of the DCs.</a:t>
            </a:r>
          </a:p>
          <a:p>
            <a:r>
              <a:rPr lang="en-US" dirty="0">
                <a:solidFill>
                  <a:srgbClr val="FF0000"/>
                </a:solidFill>
                <a:latin typeface="Times New Roman" pitchFamily="18" charset="0"/>
                <a:cs typeface="Times New Roman" pitchFamily="18" charset="0"/>
              </a:rPr>
              <a:t> </a:t>
            </a:r>
            <a:r>
              <a:rPr lang="en-GB" altLang="en-US" dirty="0">
                <a:solidFill>
                  <a:srgbClr val="000000"/>
                </a:solidFill>
                <a:latin typeface="Times New Roman" pitchFamily="18" charset="0"/>
                <a:cs typeface="Times New Roman" pitchFamily="18" charset="0"/>
              </a:rPr>
              <a:t>Indirect election</a:t>
            </a:r>
          </a:p>
          <a:p>
            <a:r>
              <a:rPr lang="en-US" dirty="0">
                <a:latin typeface="Times New Roman" pitchFamily="18" charset="0"/>
                <a:cs typeface="Times New Roman" pitchFamily="18" charset="0"/>
              </a:rPr>
              <a:t>No space for political parties. </a:t>
            </a:r>
          </a:p>
          <a:p>
            <a:r>
              <a:rPr lang="en-US" dirty="0">
                <a:latin typeface="Times New Roman" pitchFamily="18" charset="0"/>
                <a:cs typeface="Times New Roman" pitchFamily="18" charset="0"/>
              </a:rPr>
              <a:t>Blamed unruly politicians for all the malaise in the country. </a:t>
            </a:r>
          </a:p>
          <a:p>
            <a:endParaRPr lang="en-GB" altLang="en-US" dirty="0">
              <a:solidFill>
                <a:srgbClr val="000000"/>
              </a:solidFill>
              <a:latin typeface="Times New Roman" pitchFamily="18" charset="0"/>
              <a:cs typeface="Times New Roman" pitchFamily="18" charset="0"/>
            </a:endParaRPr>
          </a:p>
          <a:p>
            <a:endParaRPr lang="en-GB" altLang="en-US" dirty="0">
              <a:latin typeface="Times New Roman" pitchFamily="18" charset="0"/>
              <a:cs typeface="Times New Roman" pitchFamily="18" charset="0"/>
            </a:endParaRPr>
          </a:p>
          <a:p>
            <a:endParaRPr lang="en-US" dirty="0">
              <a:solidFill>
                <a:srgbClr val="FF0000"/>
              </a:solidFill>
              <a:latin typeface="Times New Roman" pitchFamily="18" charset="0"/>
              <a:cs typeface="Times New Roman" pitchFamily="18" charset="0"/>
            </a:endParaRPr>
          </a:p>
          <a:p>
            <a:endParaRPr lang="x-none" dirty="0"/>
          </a:p>
        </p:txBody>
      </p:sp>
    </p:spTree>
    <p:extLst>
      <p:ext uri="{BB962C8B-B14F-4D97-AF65-F5344CB8AC3E}">
        <p14:creationId xmlns:p14="http://schemas.microsoft.com/office/powerpoint/2010/main" val="777645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100EE2-6C75-4410-B99F-FD2BDBF9A171}"/>
              </a:ext>
            </a:extLst>
          </p:cNvPr>
          <p:cNvSpPr>
            <a:spLocks noGrp="1"/>
          </p:cNvSpPr>
          <p:nvPr>
            <p:ph type="title"/>
          </p:nvPr>
        </p:nvSpPr>
        <p:spPr/>
        <p:txBody>
          <a:bodyPr/>
          <a:lstStyle/>
          <a:p>
            <a:r>
              <a:rPr lang="en-US" dirty="0">
                <a:latin typeface="Times New Roman" pitchFamily="18" charset="0"/>
                <a:cs typeface="Times New Roman" pitchFamily="18" charset="0"/>
              </a:rPr>
              <a:t>The Basic Democracies system!</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ECE975A2-3538-4AC5-B4C7-B38FFD6023D0}"/>
              </a:ext>
            </a:extLst>
          </p:cNvPr>
          <p:cNvSpPr>
            <a:spLocks noGrp="1"/>
          </p:cNvSpPr>
          <p:nvPr>
            <p:ph idx="1"/>
          </p:nvPr>
        </p:nvSpPr>
        <p:spPr/>
        <p:txBody>
          <a:bodyPr>
            <a:normAutofit/>
          </a:bodyPr>
          <a:lstStyle/>
          <a:p>
            <a:pPr algn="just"/>
            <a:r>
              <a:rPr lang="en-US" dirty="0">
                <a:latin typeface="Times New Roman" pitchFamily="18" charset="0"/>
                <a:cs typeface="Times New Roman" pitchFamily="18" charset="0"/>
              </a:rPr>
              <a:t>The Basic Democracies system set up five tiers of institutions.</a:t>
            </a:r>
          </a:p>
          <a:p>
            <a:pPr algn="just"/>
            <a:r>
              <a:rPr lang="en-US" dirty="0">
                <a:latin typeface="Times New Roman" pitchFamily="18" charset="0"/>
                <a:cs typeface="Times New Roman" pitchFamily="18" charset="0"/>
              </a:rPr>
              <a:t>The lowest but most important tier was composed of union councils, one each for groups of villages having an approximate total population of 10,000. Each union council comprised ten directly elected members and five appointed members, all called Basic Democrats.</a:t>
            </a:r>
          </a:p>
          <a:p>
            <a:pPr algn="just"/>
            <a:r>
              <a:rPr lang="en-US" dirty="0">
                <a:latin typeface="Times New Roman" pitchFamily="18" charset="0"/>
                <a:cs typeface="Times New Roman" pitchFamily="18" charset="0"/>
              </a:rPr>
              <a:t>Union councils were responsible for local agricultural and community development and for rural law and order maintenance; they were empowered to impose local taxes for local projects. These powers, however, were more than balanced at the local level by the fact that the controlling authority for the union councils was the deputy commissioner.</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281939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F21FE66-962E-4D8D-B520-6F63299B41FC}"/>
              </a:ext>
            </a:extLst>
          </p:cNvPr>
          <p:cNvSpPr>
            <a:spLocks noGrp="1"/>
          </p:cNvSpPr>
          <p:nvPr>
            <p:ph idx="1"/>
          </p:nvPr>
        </p:nvSpPr>
        <p:spPr/>
        <p:txBody>
          <a:bodyPr/>
          <a:lstStyle/>
          <a:p>
            <a:r>
              <a:rPr lang="en-US" b="1" dirty="0" smtClean="0">
                <a:latin typeface="Times New Roman" pitchFamily="18" charset="0"/>
                <a:cs typeface="Times New Roman" pitchFamily="18" charset="0"/>
              </a:rPr>
              <a:t>Continue……..</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next tier consisted of the </a:t>
            </a:r>
            <a:r>
              <a:rPr lang="en-US" i="1" dirty="0">
                <a:latin typeface="Times New Roman" pitchFamily="18" charset="0"/>
                <a:cs typeface="Times New Roman" pitchFamily="18" charset="0"/>
              </a:rPr>
              <a:t>tehsil</a:t>
            </a:r>
            <a:r>
              <a:rPr lang="en-US" dirty="0">
                <a:latin typeface="Times New Roman" pitchFamily="18" charset="0"/>
                <a:cs typeface="Times New Roman" pitchFamily="18" charset="0"/>
              </a:rPr>
              <a:t> (subdistrict) councils, which performed coordination functions.</a:t>
            </a:r>
          </a:p>
          <a:p>
            <a:r>
              <a:rPr lang="en-US" dirty="0">
                <a:latin typeface="Times New Roman" pitchFamily="18" charset="0"/>
                <a:cs typeface="Times New Roman" pitchFamily="18" charset="0"/>
              </a:rPr>
              <a:t>Above them, the district (</a:t>
            </a:r>
            <a:r>
              <a:rPr lang="en-US" i="1" dirty="0" err="1">
                <a:latin typeface="Times New Roman" pitchFamily="18" charset="0"/>
                <a:cs typeface="Times New Roman" pitchFamily="18" charset="0"/>
              </a:rPr>
              <a:t>zilla</a:t>
            </a:r>
            <a:r>
              <a:rPr lang="en-US" dirty="0">
                <a:latin typeface="Times New Roman" pitchFamily="18" charset="0"/>
                <a:cs typeface="Times New Roman" pitchFamily="18" charset="0"/>
              </a:rPr>
              <a:t>) councils, chaired by the deputy commissioners, were composed of nominated official and nonofficial members, including the chairmen of union councils. The district councils were assigned both compulsory and optional functions pertaining to education, sanitation, local culture, and social welfare.</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688444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7DCCB-A18E-4A66-B342-C334C4F470D4}"/>
              </a:ext>
            </a:extLst>
          </p:cNvPr>
          <p:cNvSpPr>
            <a:spLocks noGrp="1"/>
          </p:cNvSpPr>
          <p:nvPr>
            <p:ph type="title"/>
          </p:nvPr>
        </p:nvSpPr>
        <p:spPr/>
        <p:txBody>
          <a:bodyPr/>
          <a:lstStyle/>
          <a:p>
            <a:r>
              <a:rPr lang="en-US" dirty="0" smtClean="0">
                <a:latin typeface="Times New Roman" pitchFamily="18" charset="0"/>
                <a:cs typeface="Times New Roman" pitchFamily="18" charset="0"/>
              </a:rPr>
              <a:t>Continue…….</a:t>
            </a:r>
            <a:endParaRPr lang="x-none">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866CDB7A-28F5-4C58-9BCB-D308969569FA}"/>
              </a:ext>
            </a:extLst>
          </p:cNvPr>
          <p:cNvSpPr>
            <a:spLocks noGrp="1"/>
          </p:cNvSpPr>
          <p:nvPr>
            <p:ph idx="1"/>
          </p:nvPr>
        </p:nvSpPr>
        <p:spPr/>
        <p:txBody>
          <a:bodyPr>
            <a:normAutofit/>
          </a:bodyPr>
          <a:lstStyle/>
          <a:p>
            <a:pPr algn="just"/>
            <a:r>
              <a:rPr lang="en-US" dirty="0">
                <a:latin typeface="Times New Roman" pitchFamily="18" charset="0"/>
                <a:cs typeface="Times New Roman" pitchFamily="18" charset="0"/>
              </a:rPr>
              <a:t>Above them, the divisional advisory councils coordinated the activities with representatives of government departments. </a:t>
            </a:r>
          </a:p>
          <a:p>
            <a:pPr algn="just"/>
            <a:r>
              <a:rPr lang="en-US" dirty="0">
                <a:latin typeface="Times New Roman" pitchFamily="18" charset="0"/>
                <a:cs typeface="Times New Roman" pitchFamily="18" charset="0"/>
              </a:rPr>
              <a:t>The highest tier consisted of one development advisory council for each province, chaired by the governor and appointed by the president. </a:t>
            </a:r>
          </a:p>
          <a:p>
            <a:pPr algn="just"/>
            <a:r>
              <a:rPr lang="en-US" dirty="0">
                <a:latin typeface="Times New Roman" pitchFamily="18" charset="0"/>
                <a:cs typeface="Times New Roman" pitchFamily="18" charset="0"/>
              </a:rPr>
              <a:t>The urban areas had a similar arrangement, under which the smaller union councils were grouped together into municipal committees to perform similar duties. In 1960 the elected members of the union councils voted to confirm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Khan's presidency, and under the 1962 constitution they formed an electoral college to elect the president, the National Assembly, and the provincial assemblies.</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065599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normAutofit/>
          </a:bodyPr>
          <a:lstStyle/>
          <a:p>
            <a:r>
              <a:rPr lang="en-US" altLang="en-US" sz="2100" dirty="0">
                <a:latin typeface="Californian FB" pitchFamily="18" charset="0"/>
              </a:rPr>
              <a:t>1969-1973	General </a:t>
            </a:r>
            <a:r>
              <a:rPr lang="en-US" altLang="en-US" sz="2100" dirty="0" err="1">
                <a:latin typeface="Californian FB" pitchFamily="18" charset="0"/>
              </a:rPr>
              <a:t>Yahya</a:t>
            </a:r>
            <a:r>
              <a:rPr lang="en-US" altLang="en-US" sz="2100" dirty="0">
                <a:latin typeface="Californian FB" pitchFamily="18" charset="0"/>
              </a:rPr>
              <a:t> Khan</a:t>
            </a:r>
          </a:p>
          <a:p>
            <a:pPr lvl="0">
              <a:buClr>
                <a:srgbClr val="A9A57C"/>
              </a:buClr>
              <a:buNone/>
            </a:pPr>
            <a:r>
              <a:rPr lang="en-US" altLang="en-US" sz="2100" dirty="0">
                <a:latin typeface="Californian FB" pitchFamily="18" charset="0"/>
              </a:rPr>
              <a:t>					</a:t>
            </a:r>
            <a:r>
              <a:rPr lang="en-US" altLang="en-US" sz="2100" b="1" dirty="0">
                <a:latin typeface="Californian FB" pitchFamily="18" charset="0"/>
              </a:rPr>
              <a:t>Military </a:t>
            </a:r>
            <a:r>
              <a:rPr lang="en-US" altLang="en-US" sz="2100" b="1" dirty="0" smtClean="0">
                <a:latin typeface="Californian FB" pitchFamily="18" charset="0"/>
              </a:rPr>
              <a:t>Leadership &amp; </a:t>
            </a:r>
            <a:r>
              <a:rPr lang="en-US" altLang="en-US" sz="2100" b="1" dirty="0" smtClean="0">
                <a:solidFill>
                  <a:srgbClr val="2F2B20"/>
                </a:solidFill>
                <a:latin typeface="Californian FB" pitchFamily="18" charset="0"/>
              </a:rPr>
              <a:t>President</a:t>
            </a:r>
            <a:endParaRPr lang="en-US" altLang="en-US" sz="2100" dirty="0">
              <a:latin typeface="Californian FB" pitchFamily="18" charset="0"/>
            </a:endParaRPr>
          </a:p>
          <a:p>
            <a:r>
              <a:rPr lang="en-US" altLang="en-US" sz="2100" dirty="0">
                <a:latin typeface="Californian FB" pitchFamily="18" charset="0"/>
              </a:rPr>
              <a:t>1973-1977	</a:t>
            </a:r>
            <a:r>
              <a:rPr lang="en-US" altLang="en-US" sz="2100" dirty="0" err="1">
                <a:latin typeface="Californian FB" pitchFamily="18" charset="0"/>
              </a:rPr>
              <a:t>Zulfiqar</a:t>
            </a:r>
            <a:r>
              <a:rPr lang="en-US" altLang="en-US" sz="2100" dirty="0">
                <a:latin typeface="Californian FB" pitchFamily="18" charset="0"/>
              </a:rPr>
              <a:t> Ali Bhutto</a:t>
            </a:r>
          </a:p>
          <a:p>
            <a:pPr lvl="1">
              <a:buNone/>
            </a:pPr>
            <a:r>
              <a:rPr lang="en-US" altLang="en-US" dirty="0">
                <a:latin typeface="Californian FB" pitchFamily="18" charset="0"/>
              </a:rPr>
              <a:t>					</a:t>
            </a:r>
            <a:r>
              <a:rPr lang="en-US" altLang="en-US" b="1" dirty="0">
                <a:latin typeface="Californian FB" pitchFamily="18" charset="0"/>
              </a:rPr>
              <a:t>Prime Minister</a:t>
            </a:r>
          </a:p>
          <a:p>
            <a:r>
              <a:rPr lang="en-US" altLang="en-US" sz="2100" dirty="0" smtClean="0">
                <a:latin typeface="Californian FB" pitchFamily="18" charset="0"/>
              </a:rPr>
              <a:t>1977-1988</a:t>
            </a:r>
            <a:r>
              <a:rPr lang="en-US" altLang="en-US" sz="2100" dirty="0">
                <a:latin typeface="Californian FB" pitchFamily="18" charset="0"/>
              </a:rPr>
              <a:t>	General Zia </a:t>
            </a:r>
            <a:r>
              <a:rPr lang="en-US" altLang="en-US" sz="2100" dirty="0" err="1">
                <a:latin typeface="Californian FB" pitchFamily="18" charset="0"/>
              </a:rPr>
              <a:t>ul-Haq</a:t>
            </a:r>
            <a:endParaRPr lang="en-US" altLang="en-US" sz="2100" dirty="0">
              <a:latin typeface="Californian FB" pitchFamily="18" charset="0"/>
            </a:endParaRPr>
          </a:p>
          <a:p>
            <a:pPr lvl="0">
              <a:buClr>
                <a:srgbClr val="A9A57C"/>
              </a:buClr>
              <a:buNone/>
            </a:pPr>
            <a:r>
              <a:rPr lang="en-US" altLang="en-US" sz="2100" dirty="0">
                <a:latin typeface="Californian FB" pitchFamily="18" charset="0"/>
              </a:rPr>
              <a:t>		</a:t>
            </a:r>
            <a:r>
              <a:rPr lang="en-US" altLang="en-US" sz="2100" dirty="0" smtClean="0">
                <a:latin typeface="Californian FB" pitchFamily="18" charset="0"/>
              </a:rPr>
              <a:t>                 </a:t>
            </a:r>
            <a:r>
              <a:rPr lang="en-US" altLang="en-US" sz="2100" b="1" dirty="0" smtClean="0">
                <a:solidFill>
                  <a:srgbClr val="2F2B20"/>
                </a:solidFill>
                <a:latin typeface="Californian FB" pitchFamily="18" charset="0"/>
              </a:rPr>
              <a:t>Military Leadership &amp; </a:t>
            </a:r>
            <a:r>
              <a:rPr lang="en-US" altLang="en-US" sz="2100" b="1" dirty="0" smtClean="0">
                <a:latin typeface="Californian FB" pitchFamily="18" charset="0"/>
              </a:rPr>
              <a:t>President</a:t>
            </a:r>
          </a:p>
          <a:p>
            <a:pPr lvl="0">
              <a:buClr>
                <a:srgbClr val="A9A57C"/>
              </a:buClr>
              <a:buNone/>
            </a:pPr>
            <a:endParaRPr lang="en-US" altLang="en-US" sz="2100" b="1" dirty="0"/>
          </a:p>
          <a:p>
            <a:r>
              <a:rPr lang="en-US" altLang="en-US" sz="2100" b="1" dirty="0" smtClean="0">
                <a:latin typeface="Californian FB" pitchFamily="18" charset="0"/>
              </a:rPr>
              <a:t>1.  </a:t>
            </a:r>
            <a:r>
              <a:rPr lang="en-US" altLang="en-US" sz="2100" dirty="0" smtClean="0">
                <a:latin typeface="Californian FB" pitchFamily="18" charset="0"/>
              </a:rPr>
              <a:t>1988-1990}</a:t>
            </a:r>
            <a:r>
              <a:rPr lang="en-US" altLang="en-US" sz="2100" dirty="0">
                <a:latin typeface="Californian FB" pitchFamily="18" charset="0"/>
              </a:rPr>
              <a:t>	</a:t>
            </a:r>
            <a:r>
              <a:rPr lang="en-US" altLang="en-US" sz="2100" dirty="0" smtClean="0">
                <a:latin typeface="Californian FB" pitchFamily="18" charset="0"/>
              </a:rPr>
              <a:t>               Benazir </a:t>
            </a:r>
            <a:r>
              <a:rPr lang="en-US" altLang="en-US" sz="2100" dirty="0">
                <a:latin typeface="Californian FB" pitchFamily="18" charset="0"/>
              </a:rPr>
              <a:t>Bhutto</a:t>
            </a:r>
          </a:p>
          <a:p>
            <a:pPr>
              <a:buNone/>
            </a:pPr>
            <a:r>
              <a:rPr lang="en-US" altLang="en-US" sz="2100" dirty="0">
                <a:latin typeface="Californian FB" pitchFamily="18" charset="0"/>
              </a:rPr>
              <a:t>	</a:t>
            </a:r>
            <a:r>
              <a:rPr lang="en-US" altLang="en-US" sz="2100" b="1" dirty="0" smtClean="0">
                <a:latin typeface="Californian FB" pitchFamily="18" charset="0"/>
              </a:rPr>
              <a:t>2</a:t>
            </a:r>
            <a:r>
              <a:rPr lang="en-US" altLang="en-US" sz="2100" dirty="0" smtClean="0">
                <a:latin typeface="Californian FB" pitchFamily="18" charset="0"/>
              </a:rPr>
              <a:t>.  1993-1996}</a:t>
            </a:r>
            <a:r>
              <a:rPr lang="en-US" altLang="en-US" sz="2100" dirty="0">
                <a:latin typeface="Californian FB" pitchFamily="18" charset="0"/>
              </a:rPr>
              <a:t>		</a:t>
            </a:r>
            <a:r>
              <a:rPr lang="en-US" altLang="en-US" sz="2100" b="1" dirty="0">
                <a:latin typeface="Californian FB" pitchFamily="18" charset="0"/>
              </a:rPr>
              <a:t>Prime </a:t>
            </a:r>
            <a:r>
              <a:rPr lang="en-US" altLang="en-US" sz="2100" b="1" dirty="0" smtClean="0">
                <a:latin typeface="Californian FB" pitchFamily="18" charset="0"/>
              </a:rPr>
              <a:t>Minister</a:t>
            </a:r>
          </a:p>
          <a:p>
            <a:r>
              <a:rPr lang="en-US" altLang="en-US" sz="2100" b="1" dirty="0" smtClean="0">
                <a:latin typeface="Californian FB" pitchFamily="18" charset="0"/>
              </a:rPr>
              <a:t>1.  </a:t>
            </a:r>
            <a:r>
              <a:rPr lang="en-US" altLang="en-US" sz="2100" dirty="0" smtClean="0">
                <a:latin typeface="Californian FB" pitchFamily="18" charset="0"/>
              </a:rPr>
              <a:t>1990-1993</a:t>
            </a:r>
            <a:r>
              <a:rPr lang="en-US" altLang="en-US" sz="2100" dirty="0">
                <a:latin typeface="Californian FB" pitchFamily="18" charset="0"/>
              </a:rPr>
              <a:t>	</a:t>
            </a:r>
            <a:r>
              <a:rPr lang="en-US" altLang="en-US" sz="2100" dirty="0" smtClean="0">
                <a:latin typeface="Californian FB" pitchFamily="18" charset="0"/>
              </a:rPr>
              <a:t>               Nawaz </a:t>
            </a:r>
            <a:r>
              <a:rPr lang="en-US" altLang="en-US" sz="2100" dirty="0">
                <a:latin typeface="Californian FB" pitchFamily="18" charset="0"/>
              </a:rPr>
              <a:t>Sharif</a:t>
            </a:r>
          </a:p>
          <a:p>
            <a:pPr>
              <a:buNone/>
            </a:pPr>
            <a:r>
              <a:rPr lang="en-US" altLang="en-US" sz="2100" b="1" dirty="0">
                <a:latin typeface="Californian FB" pitchFamily="18" charset="0"/>
              </a:rPr>
              <a:t>	</a:t>
            </a:r>
            <a:r>
              <a:rPr lang="en-US" altLang="en-US" sz="2100" b="1" dirty="0" smtClean="0">
                <a:latin typeface="Californian FB" pitchFamily="18" charset="0"/>
              </a:rPr>
              <a:t>2</a:t>
            </a:r>
            <a:r>
              <a:rPr lang="en-US" altLang="en-US" sz="2100" dirty="0" smtClean="0">
                <a:latin typeface="Californian FB" pitchFamily="18" charset="0"/>
              </a:rPr>
              <a:t>. 1997-1999</a:t>
            </a:r>
            <a:r>
              <a:rPr lang="en-US" altLang="en-US" sz="2100" dirty="0">
                <a:latin typeface="Californian FB" pitchFamily="18" charset="0"/>
              </a:rPr>
              <a:t>		</a:t>
            </a:r>
            <a:r>
              <a:rPr lang="en-US" altLang="en-US" sz="2100" b="1" dirty="0">
                <a:latin typeface="Californian FB" pitchFamily="18" charset="0"/>
              </a:rPr>
              <a:t>Prime </a:t>
            </a:r>
            <a:r>
              <a:rPr lang="en-US" altLang="en-US" sz="2100" b="1" dirty="0" smtClean="0">
                <a:latin typeface="Californian FB" pitchFamily="18" charset="0"/>
              </a:rPr>
              <a:t>Minister</a:t>
            </a:r>
            <a:endParaRPr lang="en-US" altLang="en-US" sz="2100" b="1" dirty="0">
              <a:latin typeface="Californian FB" pitchFamily="18" charset="0"/>
            </a:endParaRPr>
          </a:p>
          <a:p>
            <a:r>
              <a:rPr lang="en-US" altLang="en-US" sz="2100" dirty="0" smtClean="0">
                <a:latin typeface="Californian FB" pitchFamily="18" charset="0"/>
              </a:rPr>
              <a:t>      1999</a:t>
            </a:r>
            <a:r>
              <a:rPr lang="en-US" altLang="en-US" sz="2100" dirty="0">
                <a:latin typeface="Californian FB" pitchFamily="18" charset="0"/>
              </a:rPr>
              <a:t>		General Pervez Musharraf</a:t>
            </a:r>
          </a:p>
          <a:p>
            <a:pPr marL="114300" indent="0">
              <a:buNone/>
            </a:pPr>
            <a:r>
              <a:rPr lang="en-US" altLang="en-US" dirty="0"/>
              <a:t> </a:t>
            </a:r>
            <a:r>
              <a:rPr lang="en-US" altLang="en-US" dirty="0" smtClean="0"/>
              <a:t>                             </a:t>
            </a:r>
            <a:r>
              <a:rPr lang="en-US" altLang="en-US" sz="2100" b="1" dirty="0" smtClean="0">
                <a:solidFill>
                  <a:srgbClr val="2F2B20"/>
                </a:solidFill>
                <a:latin typeface="Californian FB" pitchFamily="18" charset="0"/>
              </a:rPr>
              <a:t>Military </a:t>
            </a:r>
            <a:r>
              <a:rPr lang="en-US" altLang="en-US" sz="2100" b="1" dirty="0">
                <a:solidFill>
                  <a:srgbClr val="2F2B20"/>
                </a:solidFill>
                <a:latin typeface="Californian FB" pitchFamily="18" charset="0"/>
              </a:rPr>
              <a:t>Leadership &amp; President</a:t>
            </a:r>
            <a:endParaRPr lang="en-US" dirty="0"/>
          </a:p>
        </p:txBody>
      </p:sp>
    </p:spTree>
    <p:extLst>
      <p:ext uri="{BB962C8B-B14F-4D97-AF65-F5344CB8AC3E}">
        <p14:creationId xmlns:p14="http://schemas.microsoft.com/office/powerpoint/2010/main" val="2871662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sz="1800" b="1" dirty="0">
              <a:effectLst>
                <a:outerShdw blurRad="38100" dist="38100" dir="2700000" algn="tl">
                  <a:srgbClr val="000000">
                    <a:alpha val="43137"/>
                  </a:srgbClr>
                </a:outerShdw>
              </a:effectLst>
              <a:latin typeface="Times New Roman" pitchFamily="18" charset="0"/>
              <a:ea typeface="Segoe UI Symbol" pitchFamily="34" charset="0"/>
              <a:cs typeface="Times New Roman" pitchFamily="18" charset="0"/>
            </a:endParaRPr>
          </a:p>
          <a:p>
            <a:pPr>
              <a:defRPr/>
            </a:pPr>
            <a:r>
              <a:rPr lang="en-US" sz="1800" b="1" dirty="0">
                <a:effectLst>
                  <a:outerShdw blurRad="38100" dist="38100" dir="2700000" algn="tl">
                    <a:srgbClr val="000000">
                      <a:alpha val="43137"/>
                    </a:srgbClr>
                  </a:outerShdw>
                </a:effectLst>
                <a:latin typeface="Times New Roman" pitchFamily="18" charset="0"/>
                <a:ea typeface="Segoe UI Symbol" pitchFamily="34" charset="0"/>
                <a:cs typeface="Times New Roman" pitchFamily="18" charset="0"/>
              </a:rPr>
              <a:t>Press And Publications Ordinance</a:t>
            </a:r>
          </a:p>
          <a:p>
            <a:pPr>
              <a:defRPr/>
            </a:pPr>
            <a:r>
              <a:rPr lang="en-US" sz="1800" dirty="0">
                <a:latin typeface="Times New Roman" pitchFamily="18" charset="0"/>
                <a:ea typeface="Segoe UI Symbol" pitchFamily="34" charset="0"/>
                <a:cs typeface="Times New Roman" pitchFamily="18" charset="0"/>
              </a:rPr>
              <a:t>Amended in 1960 to specify broad conditions under which </a:t>
            </a:r>
          </a:p>
          <a:p>
            <a:pPr lvl="1">
              <a:defRPr/>
            </a:pPr>
            <a:r>
              <a:rPr lang="en-US" dirty="0">
                <a:latin typeface="Times New Roman" pitchFamily="18" charset="0"/>
                <a:ea typeface="Segoe UI Symbol" pitchFamily="34" charset="0"/>
                <a:cs typeface="Times New Roman" pitchFamily="18" charset="0"/>
              </a:rPr>
              <a:t>Newspapers and other publications could be closed down. </a:t>
            </a:r>
          </a:p>
          <a:p>
            <a:pPr lvl="1">
              <a:defRPr/>
            </a:pPr>
            <a:r>
              <a:rPr lang="en-US" dirty="0">
                <a:latin typeface="Times New Roman" pitchFamily="18" charset="0"/>
                <a:ea typeface="Segoe UI Symbol" pitchFamily="34" charset="0"/>
                <a:cs typeface="Times New Roman" pitchFamily="18" charset="0"/>
              </a:rPr>
              <a:t>Trade organizations, unions, and student groups were closely monitored and cautioned to avoid political activity.</a:t>
            </a:r>
          </a:p>
          <a:p>
            <a:pPr lvl="1">
              <a:defRPr/>
            </a:pPr>
            <a:r>
              <a:rPr lang="en-US" dirty="0">
                <a:latin typeface="Times New Roman" pitchFamily="18" charset="0"/>
                <a:ea typeface="Segoe UI Symbol" pitchFamily="34" charset="0"/>
                <a:cs typeface="Times New Roman" pitchFamily="18" charset="0"/>
              </a:rPr>
              <a:t>Imams at mosques were warned against including political matters in sermons.</a:t>
            </a:r>
          </a:p>
          <a:p>
            <a:pPr>
              <a:defRPr/>
            </a:pPr>
            <a:endParaRPr lang="en-GB" sz="1800" dirty="0"/>
          </a:p>
        </p:txBody>
      </p:sp>
    </p:spTree>
    <p:extLst>
      <p:ext uri="{BB962C8B-B14F-4D97-AF65-F5344CB8AC3E}">
        <p14:creationId xmlns:p14="http://schemas.microsoft.com/office/powerpoint/2010/main" val="1653624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latin typeface="Californian FB" pitchFamily="18" charset="0"/>
              </a:rPr>
              <a:t/>
            </a:r>
            <a:br>
              <a:rPr lang="en-US" altLang="en-US" dirty="0">
                <a:latin typeface="Californian FB" pitchFamily="18" charset="0"/>
              </a:rPr>
            </a:br>
            <a:r>
              <a:rPr lang="en-US" altLang="en-US" dirty="0">
                <a:latin typeface="Californian FB" pitchFamily="18" charset="0"/>
              </a:rPr>
              <a:t/>
            </a:r>
            <a:br>
              <a:rPr lang="en-US" altLang="en-US" dirty="0">
                <a:latin typeface="Californian FB" pitchFamily="18" charset="0"/>
              </a:rPr>
            </a:br>
            <a:r>
              <a:rPr lang="en-US" altLang="en-US" dirty="0">
                <a:latin typeface="Times New Roman" pitchFamily="18" charset="0"/>
                <a:cs typeface="Times New Roman" pitchFamily="18" charset="0"/>
              </a:rPr>
              <a:t>Military projected as modernizers of traditional society. </a:t>
            </a:r>
            <a:br>
              <a:rPr lang="en-US" alt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altLang="en-US" dirty="0">
              <a:latin typeface="Californian FB" pitchFamily="18" charset="0"/>
            </a:endParaRPr>
          </a:p>
          <a:p>
            <a:r>
              <a:rPr lang="en-US" altLang="en-US" dirty="0">
                <a:latin typeface="Times New Roman" pitchFamily="18" charset="0"/>
                <a:cs typeface="Times New Roman" pitchFamily="18" charset="0"/>
              </a:rPr>
              <a:t>Focused on a liberal, modernist interpretation of Islam</a:t>
            </a:r>
          </a:p>
          <a:p>
            <a:r>
              <a:rPr lang="en-US" altLang="en-US" dirty="0">
                <a:latin typeface="Times New Roman" pitchFamily="18" charset="0"/>
                <a:cs typeface="Times New Roman" pitchFamily="18" charset="0"/>
              </a:rPr>
              <a:t>Appointment of 37 reform commissions to modernize society.</a:t>
            </a:r>
          </a:p>
          <a:p>
            <a:r>
              <a:rPr lang="en-GB" altLang="en-US" dirty="0">
                <a:solidFill>
                  <a:srgbClr val="000000"/>
                </a:solidFill>
                <a:latin typeface="Times New Roman" pitchFamily="18" charset="0"/>
                <a:cs typeface="Times New Roman" pitchFamily="18" charset="0"/>
              </a:rPr>
              <a:t>Constitution of 1962 introduced two Islamic institution i.e. advisory council of Islamic ideology and Islamic research institutions.</a:t>
            </a:r>
            <a:endParaRPr lang="en-GB" altLang="en-US" dirty="0">
              <a:latin typeface="Times New Roman" pitchFamily="18" charset="0"/>
              <a:cs typeface="Times New Roman" pitchFamily="18" charset="0"/>
            </a:endParaRPr>
          </a:p>
          <a:p>
            <a:pPr marL="0" indent="0">
              <a:buNone/>
            </a:pPr>
            <a:endParaRPr lang="en-GB" altLang="en-US" dirty="0">
              <a:latin typeface="Times New Roman" pitchFamily="18" charset="0"/>
              <a:cs typeface="Times New Roman" pitchFamily="18" charset="0"/>
            </a:endParaRPr>
          </a:p>
          <a:p>
            <a:endParaRPr lang="en-US"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85206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Economic Development</a:t>
            </a:r>
          </a:p>
        </p:txBody>
      </p:sp>
      <p:sp>
        <p:nvSpPr>
          <p:cNvPr id="3" name="Content Placeholder 2"/>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Military- Bureaucracy- US</a:t>
            </a:r>
          </a:p>
          <a:p>
            <a:pPr algn="just"/>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 played an important role in aligning Pakistan’s external and Internal policies with the US interests- communist Onslaught </a:t>
            </a:r>
          </a:p>
          <a:p>
            <a:pPr algn="just"/>
            <a:r>
              <a:rPr lang="en-US" dirty="0">
                <a:latin typeface="Times New Roman" pitchFamily="18" charset="0"/>
                <a:cs typeface="Times New Roman" pitchFamily="18" charset="0"/>
              </a:rPr>
              <a:t>American aid brought military and economic elements in close contact.</a:t>
            </a:r>
          </a:p>
          <a:p>
            <a:pPr algn="just"/>
            <a:r>
              <a:rPr lang="en-US" dirty="0">
                <a:latin typeface="Times New Roman" pitchFamily="18" charset="0"/>
                <a:cs typeface="Times New Roman" pitchFamily="18" charset="0"/>
              </a:rPr>
              <a:t>1965 War- Volume of Aid Reduced- Defense Expenditures increased. </a:t>
            </a:r>
          </a:p>
          <a:p>
            <a:endParaRPr lang="en-US" dirty="0"/>
          </a:p>
        </p:txBody>
      </p:sp>
    </p:spTree>
    <p:extLst>
      <p:ext uri="{BB962C8B-B14F-4D97-AF65-F5344CB8AC3E}">
        <p14:creationId xmlns:p14="http://schemas.microsoft.com/office/powerpoint/2010/main" val="31924557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6F988D-2250-4DF4-AC99-5BC75D395275}"/>
              </a:ext>
            </a:extLst>
          </p:cNvPr>
          <p:cNvSpPr>
            <a:spLocks noGrp="1"/>
          </p:cNvSpPr>
          <p:nvPr>
            <p:ph idx="1"/>
          </p:nvPr>
        </p:nvSpPr>
        <p:spPr/>
        <p:txBody>
          <a:bodyPr/>
          <a:lstStyle/>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Manufacturing growth at 16.2%, the highest in the world. Later -7.7. </a:t>
            </a:r>
          </a:p>
          <a:p>
            <a:r>
              <a:rPr lang="en-US" dirty="0">
                <a:latin typeface="Times New Roman" pitchFamily="18" charset="0"/>
                <a:cs typeface="Times New Roman" pitchFamily="18" charset="0"/>
              </a:rPr>
              <a:t>Agriculture 3.8% per capita income. </a:t>
            </a:r>
          </a:p>
          <a:p>
            <a:r>
              <a:rPr lang="en-US" dirty="0">
                <a:latin typeface="Times New Roman" pitchFamily="18" charset="0"/>
                <a:cs typeface="Times New Roman" pitchFamily="18" charset="0"/>
              </a:rPr>
              <a:t>GNP -2.5 -7% </a:t>
            </a:r>
          </a:p>
        </p:txBody>
      </p:sp>
    </p:spTree>
    <p:extLst>
      <p:ext uri="{BB962C8B-B14F-4D97-AF65-F5344CB8AC3E}">
        <p14:creationId xmlns:p14="http://schemas.microsoft.com/office/powerpoint/2010/main" val="3196628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1E0A5F1-DE9A-4B72-909C-1C3C74FD1645}"/>
              </a:ext>
            </a:extLst>
          </p:cNvPr>
          <p:cNvSpPr>
            <a:spLocks noGrp="1"/>
          </p:cNvSpPr>
          <p:nvPr>
            <p:ph idx="1"/>
          </p:nvPr>
        </p:nvSpPr>
        <p:spPr>
          <a:xfrm>
            <a:off x="533400" y="1600200"/>
            <a:ext cx="7620000" cy="4800600"/>
          </a:xfrm>
        </p:spPr>
        <p:txBody>
          <a:bodyPr/>
          <a:lstStyle/>
          <a:p>
            <a:pPr marL="0" indent="0">
              <a:buNone/>
            </a:pPr>
            <a:r>
              <a:rPr lang="en-US" dirty="0"/>
              <a:t> </a:t>
            </a:r>
            <a:endParaRPr lang="x-none" dirty="0"/>
          </a:p>
        </p:txBody>
      </p:sp>
      <p:graphicFrame>
        <p:nvGraphicFramePr>
          <p:cNvPr id="4" name="Table 4">
            <a:extLst>
              <a:ext uri="{FF2B5EF4-FFF2-40B4-BE49-F238E27FC236}">
                <a16:creationId xmlns:a16="http://schemas.microsoft.com/office/drawing/2014/main" xmlns="" id="{A5FF5598-A53D-47AD-A085-E0EE060FC154}"/>
              </a:ext>
            </a:extLst>
          </p:cNvPr>
          <p:cNvGraphicFramePr>
            <a:graphicFrameLocks noGrp="1"/>
          </p:cNvGraphicFramePr>
          <p:nvPr>
            <p:extLst>
              <p:ext uri="{D42A27DB-BD31-4B8C-83A1-F6EECF244321}">
                <p14:modId xmlns:p14="http://schemas.microsoft.com/office/powerpoint/2010/main" val="1757009165"/>
              </p:ext>
            </p:extLst>
          </p:nvPr>
        </p:nvGraphicFramePr>
        <p:xfrm>
          <a:off x="1524000" y="2362200"/>
          <a:ext cx="6096000" cy="23545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1978162639"/>
                    </a:ext>
                  </a:extLst>
                </a:gridCol>
                <a:gridCol w="2032000">
                  <a:extLst>
                    <a:ext uri="{9D8B030D-6E8A-4147-A177-3AD203B41FA5}">
                      <a16:colId xmlns:a16="http://schemas.microsoft.com/office/drawing/2014/main" xmlns="" val="2169252574"/>
                    </a:ext>
                  </a:extLst>
                </a:gridCol>
                <a:gridCol w="2032000">
                  <a:extLst>
                    <a:ext uri="{9D8B030D-6E8A-4147-A177-3AD203B41FA5}">
                      <a16:colId xmlns:a16="http://schemas.microsoft.com/office/drawing/2014/main" xmlns="" val="3287508642"/>
                    </a:ext>
                  </a:extLst>
                </a:gridCol>
              </a:tblGrid>
              <a:tr h="571500">
                <a:tc>
                  <a:txBody>
                    <a:bodyPr/>
                    <a:lstStyle/>
                    <a:p>
                      <a:r>
                        <a:rPr lang="en-US" dirty="0">
                          <a:latin typeface="Times New Roman" pitchFamily="18" charset="0"/>
                          <a:cs typeface="Times New Roman" pitchFamily="18" charset="0"/>
                        </a:rPr>
                        <a:t>Growth Rates </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1959-64</a:t>
                      </a:r>
                      <a:endParaRPr lang="x-none" dirty="0">
                        <a:latin typeface="Times New Roman" pitchFamily="18" charset="0"/>
                        <a:cs typeface="Times New Roman"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Times New Roman" pitchFamily="18" charset="0"/>
                          <a:cs typeface="Times New Roman" pitchFamily="18" charset="0"/>
                        </a:rPr>
                        <a:t>64-70</a:t>
                      </a:r>
                    </a:p>
                    <a:p>
                      <a:pPr algn="ctr"/>
                      <a:endParaRPr lang="x-none" dirty="0">
                        <a:latin typeface="Times New Roman" pitchFamily="18" charset="0"/>
                        <a:cs typeface="Times New Roman" pitchFamily="18" charset="0"/>
                      </a:endParaRPr>
                    </a:p>
                  </a:txBody>
                  <a:tcPr/>
                </a:tc>
                <a:extLst>
                  <a:ext uri="{0D108BD9-81ED-4DB2-BD59-A6C34878D82A}">
                    <a16:rowId xmlns:a16="http://schemas.microsoft.com/office/drawing/2014/main" xmlns="" val="494773597"/>
                  </a:ext>
                </a:extLst>
              </a:tr>
              <a:tr h="571500">
                <a:tc>
                  <a:txBody>
                    <a:bodyPr/>
                    <a:lstStyle/>
                    <a:p>
                      <a:r>
                        <a:rPr lang="en-US" dirty="0">
                          <a:latin typeface="Times New Roman" pitchFamily="18" charset="0"/>
                          <a:cs typeface="Times New Roman" pitchFamily="18" charset="0"/>
                        </a:rPr>
                        <a:t>Per Capita Income</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3.5</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3.7</a:t>
                      </a:r>
                      <a:endParaRPr lang="x-none" dirty="0">
                        <a:latin typeface="Times New Roman" pitchFamily="18" charset="0"/>
                        <a:cs typeface="Times New Roman" pitchFamily="18" charset="0"/>
                      </a:endParaRPr>
                    </a:p>
                  </a:txBody>
                  <a:tcPr/>
                </a:tc>
                <a:extLst>
                  <a:ext uri="{0D108BD9-81ED-4DB2-BD59-A6C34878D82A}">
                    <a16:rowId xmlns:a16="http://schemas.microsoft.com/office/drawing/2014/main" xmlns="" val="4063794718"/>
                  </a:ext>
                </a:extLst>
              </a:tr>
              <a:tr h="571500">
                <a:tc>
                  <a:txBody>
                    <a:bodyPr/>
                    <a:lstStyle/>
                    <a:p>
                      <a:r>
                        <a:rPr lang="en-US" dirty="0">
                          <a:latin typeface="Times New Roman" pitchFamily="18" charset="0"/>
                          <a:cs typeface="Times New Roman" pitchFamily="18" charset="0"/>
                        </a:rPr>
                        <a:t>Agriculture</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3.7</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6.3</a:t>
                      </a:r>
                      <a:endParaRPr lang="x-none" dirty="0">
                        <a:latin typeface="Times New Roman" pitchFamily="18" charset="0"/>
                        <a:cs typeface="Times New Roman" pitchFamily="18" charset="0"/>
                      </a:endParaRPr>
                    </a:p>
                  </a:txBody>
                  <a:tcPr/>
                </a:tc>
                <a:extLst>
                  <a:ext uri="{0D108BD9-81ED-4DB2-BD59-A6C34878D82A}">
                    <a16:rowId xmlns:a16="http://schemas.microsoft.com/office/drawing/2014/main" xmlns="" val="3096664260"/>
                  </a:ext>
                </a:extLst>
              </a:tr>
              <a:tr h="571500">
                <a:tc>
                  <a:txBody>
                    <a:bodyPr/>
                    <a:lstStyle/>
                    <a:p>
                      <a:r>
                        <a:rPr lang="en-US" dirty="0">
                          <a:latin typeface="Times New Roman" pitchFamily="18" charset="0"/>
                          <a:cs typeface="Times New Roman" pitchFamily="18" charset="0"/>
                        </a:rPr>
                        <a:t>Manufacturing</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16.9</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9.9</a:t>
                      </a:r>
                      <a:endParaRPr lang="x-none" dirty="0">
                        <a:latin typeface="Times New Roman" pitchFamily="18" charset="0"/>
                        <a:cs typeface="Times New Roman" pitchFamily="18" charset="0"/>
                      </a:endParaRPr>
                    </a:p>
                  </a:txBody>
                  <a:tcPr/>
                </a:tc>
                <a:extLst>
                  <a:ext uri="{0D108BD9-81ED-4DB2-BD59-A6C34878D82A}">
                    <a16:rowId xmlns:a16="http://schemas.microsoft.com/office/drawing/2014/main" xmlns="" val="331406026"/>
                  </a:ext>
                </a:extLst>
              </a:tr>
            </a:tbl>
          </a:graphicData>
        </a:graphic>
      </p:graphicFrame>
    </p:spTree>
    <p:extLst>
      <p:ext uri="{BB962C8B-B14F-4D97-AF65-F5344CB8AC3E}">
        <p14:creationId xmlns:p14="http://schemas.microsoft.com/office/powerpoint/2010/main" val="124097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593D26-FADB-45F3-8CEF-4AB410B3AB53}"/>
              </a:ext>
            </a:extLst>
          </p:cNvPr>
          <p:cNvSpPr>
            <a:spLocks noGrp="1"/>
          </p:cNvSpPr>
          <p:nvPr>
            <p:ph idx="1"/>
          </p:nvPr>
        </p:nvSpPr>
        <p:spPr/>
        <p:txBody>
          <a:bodyPr/>
          <a:lstStyle/>
          <a:p>
            <a:pPr algn="just"/>
            <a:r>
              <a:rPr lang="en-US" dirty="0">
                <a:latin typeface="Times New Roman" pitchFamily="18" charset="0"/>
                <a:cs typeface="Times New Roman" pitchFamily="18" charset="0"/>
              </a:rPr>
              <a:t>Land Reforms – Couldn’t bring any change. </a:t>
            </a:r>
          </a:p>
          <a:p>
            <a:pPr algn="just"/>
            <a:r>
              <a:rPr lang="en-US" dirty="0">
                <a:latin typeface="Times New Roman" pitchFamily="18" charset="0"/>
                <a:cs typeface="Times New Roman" pitchFamily="18" charset="0"/>
              </a:rPr>
              <a:t>High Ceiling – 500 acres of irrigated land</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1000 </a:t>
            </a:r>
            <a:r>
              <a:rPr lang="en-US" dirty="0">
                <a:latin typeface="Times New Roman" pitchFamily="18" charset="0"/>
                <a:cs typeface="Times New Roman" pitchFamily="18" charset="0"/>
              </a:rPr>
              <a:t>acres of unirrigated land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351367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69B14E-B2D0-4203-BECB-55A74A1F976C}"/>
              </a:ext>
            </a:extLst>
          </p:cNvPr>
          <p:cNvSpPr>
            <a:spLocks noGrp="1"/>
          </p:cNvSpPr>
          <p:nvPr>
            <p:ph idx="1"/>
          </p:nvPr>
        </p:nvSpPr>
        <p:spPr/>
        <p:txBody>
          <a:bodyPr/>
          <a:lstStyle/>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1965 – war plus drought – increased in the price of consumer goods- Protests by students, </a:t>
            </a:r>
            <a:r>
              <a:rPr lang="en-US" dirty="0" err="1">
                <a:latin typeface="Times New Roman" pitchFamily="18" charset="0"/>
                <a:cs typeface="Times New Roman" pitchFamily="18" charset="0"/>
              </a:rPr>
              <a:t>labourors</a:t>
            </a:r>
            <a:r>
              <a:rPr lang="en-US" dirty="0">
                <a:latin typeface="Times New Roman" pitchFamily="18" charset="0"/>
                <a:cs typeface="Times New Roman" pitchFamily="18" charset="0"/>
              </a:rPr>
              <a:t> and lawyers.</a:t>
            </a:r>
          </a:p>
          <a:p>
            <a:r>
              <a:rPr lang="en-US" dirty="0">
                <a:latin typeface="Times New Roman" pitchFamily="18" charset="0"/>
                <a:cs typeface="Times New Roman" pitchFamily="18" charset="0"/>
              </a:rPr>
              <a:t>Inequalities in region and income groups </a:t>
            </a:r>
          </a:p>
          <a:p>
            <a:r>
              <a:rPr lang="en-US" dirty="0">
                <a:latin typeface="Times New Roman" pitchFamily="18" charset="0"/>
                <a:cs typeface="Times New Roman" pitchFamily="18" charset="0"/>
              </a:rPr>
              <a:t>Students conjured up –  </a:t>
            </a:r>
          </a:p>
          <a:p>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withdraw the case and called for a roundtable conference, but staged a walk out on provincial autonomy. </a:t>
            </a:r>
            <a:endParaRPr lang="x-none" dirty="0">
              <a:latin typeface="Times New Roman"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8046546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54DA1-7FCE-4E59-846E-C8E5508F7282}"/>
              </a:ext>
            </a:extLst>
          </p:cNvPr>
          <p:cNvSpPr>
            <a:spLocks noGrp="1"/>
          </p:cNvSpPr>
          <p:nvPr>
            <p:ph type="title"/>
          </p:nvPr>
        </p:nvSpPr>
        <p:spPr/>
        <p:txBody>
          <a:bodyPr/>
          <a:lstStyle/>
          <a:p>
            <a:r>
              <a:rPr lang="en-US" dirty="0">
                <a:latin typeface="Times New Roman" pitchFamily="18" charset="0"/>
                <a:cs typeface="Times New Roman" pitchFamily="18" charset="0"/>
              </a:rPr>
              <a:t>Reasons for Decline</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F57EC6FB-EAC0-4B9F-A7DB-EA68A370BEDF}"/>
              </a:ext>
            </a:extLst>
          </p:cNvPr>
          <p:cNvSpPr>
            <a:spLocks noGrp="1"/>
          </p:cNvSpPr>
          <p:nvPr>
            <p:ph idx="1"/>
          </p:nvPr>
        </p:nvSpPr>
        <p:spPr/>
        <p:txBody>
          <a:bodyPr/>
          <a:lstStyle/>
          <a:p>
            <a:r>
              <a:rPr lang="en-US" dirty="0">
                <a:latin typeface="Times New Roman" pitchFamily="18" charset="0"/>
                <a:cs typeface="Times New Roman" pitchFamily="18" charset="0"/>
              </a:rPr>
              <a:t>Public Sentiment against one unit. </a:t>
            </a:r>
          </a:p>
          <a:p>
            <a:r>
              <a:rPr lang="en-US" dirty="0">
                <a:latin typeface="Times New Roman" pitchFamily="18" charset="0"/>
                <a:cs typeface="Times New Roman" pitchFamily="18" charset="0"/>
              </a:rPr>
              <a:t>Ethnic Rivalries plagued</a:t>
            </a:r>
          </a:p>
          <a:p>
            <a:r>
              <a:rPr lang="en-US" dirty="0">
                <a:latin typeface="Times New Roman" pitchFamily="18" charset="0"/>
                <a:cs typeface="Times New Roman" pitchFamily="18" charset="0"/>
              </a:rPr>
              <a:t>No heed to demands for decentralization</a:t>
            </a:r>
          </a:p>
          <a:p>
            <a:r>
              <a:rPr lang="en-US" dirty="0">
                <a:latin typeface="Times New Roman" pitchFamily="18" charset="0"/>
                <a:cs typeface="Times New Roman" pitchFamily="18" charset="0"/>
              </a:rPr>
              <a:t>Breakup of one unit - new zones were created. </a:t>
            </a:r>
          </a:p>
          <a:p>
            <a:r>
              <a:rPr lang="en-US" dirty="0">
                <a:latin typeface="Times New Roman" pitchFamily="18" charset="0"/>
                <a:cs typeface="Times New Roman" pitchFamily="18" charset="0"/>
              </a:rPr>
              <a:t>Each zone was administered by chief Martial Law Administrator who acted as Governor till 1969. </a:t>
            </a:r>
          </a:p>
        </p:txBody>
      </p:sp>
    </p:spTree>
    <p:extLst>
      <p:ext uri="{BB962C8B-B14F-4D97-AF65-F5344CB8AC3E}">
        <p14:creationId xmlns:p14="http://schemas.microsoft.com/office/powerpoint/2010/main" val="23385427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6E1554-9D72-471D-BD83-7DFEDDDCC98F}"/>
              </a:ext>
            </a:extLst>
          </p:cNvPr>
          <p:cNvSpPr>
            <a:spLocks noGrp="1"/>
          </p:cNvSpPr>
          <p:nvPr>
            <p:ph idx="1"/>
          </p:nvPr>
        </p:nvSpPr>
        <p:spPr/>
        <p:txBody>
          <a:bodyPr/>
          <a:lstStyle/>
          <a:p>
            <a:pPr algn="just"/>
            <a:r>
              <a:rPr lang="en-US" dirty="0">
                <a:latin typeface="Times New Roman" pitchFamily="18" charset="0"/>
                <a:cs typeface="Times New Roman" pitchFamily="18" charset="0"/>
              </a:rPr>
              <a:t>Appeasement – Doubling of Bengali Quota in </a:t>
            </a:r>
            <a:r>
              <a:rPr lang="en-US" dirty="0" smtClean="0">
                <a:latin typeface="Times New Roman" pitchFamily="18" charset="0"/>
                <a:cs typeface="Times New Roman" pitchFamily="18" charset="0"/>
              </a:rPr>
              <a:t>defense </a:t>
            </a:r>
            <a:r>
              <a:rPr lang="en-US" dirty="0">
                <a:latin typeface="Times New Roman" pitchFamily="18" charset="0"/>
                <a:cs typeface="Times New Roman" pitchFamily="18" charset="0"/>
              </a:rPr>
              <a:t>–late by 20 years.</a:t>
            </a:r>
          </a:p>
          <a:p>
            <a:pPr algn="just"/>
            <a:r>
              <a:rPr lang="en-US" dirty="0">
                <a:latin typeface="Times New Roman" pitchFamily="18" charset="0"/>
                <a:cs typeface="Times New Roman" pitchFamily="18" charset="0"/>
              </a:rPr>
              <a:t>Equity Participation Fund was set up with it’s headquarters at Dhaka. </a:t>
            </a:r>
          </a:p>
          <a:p>
            <a:pPr algn="just"/>
            <a:r>
              <a:rPr lang="en-US" dirty="0">
                <a:latin typeface="Times New Roman" pitchFamily="18" charset="0"/>
                <a:cs typeface="Times New Roman" pitchFamily="18" charset="0"/>
              </a:rPr>
              <a:t>The head office of the Industrial </a:t>
            </a:r>
            <a:r>
              <a:rPr lang="en-US" dirty="0" smtClean="0">
                <a:latin typeface="Times New Roman" pitchFamily="18" charset="0"/>
                <a:cs typeface="Times New Roman" pitchFamily="18" charset="0"/>
              </a:rPr>
              <a:t>Development </a:t>
            </a:r>
            <a:r>
              <a:rPr lang="en-US" dirty="0">
                <a:latin typeface="Times New Roman" pitchFamily="18" charset="0"/>
                <a:cs typeface="Times New Roman" pitchFamily="18" charset="0"/>
              </a:rPr>
              <a:t>Bank was shifted to Dhaka.</a:t>
            </a:r>
          </a:p>
          <a:p>
            <a:pPr algn="just"/>
            <a:r>
              <a:rPr lang="en-US" dirty="0">
                <a:latin typeface="Times New Roman" pitchFamily="18" charset="0"/>
                <a:cs typeface="Times New Roman" pitchFamily="18" charset="0"/>
              </a:rPr>
              <a:t>Fourth Five Year Plan – (1970-75) 52.5% of the total funds were allocated to E. Pakistan against 36% of 3</a:t>
            </a:r>
            <a:r>
              <a:rPr lang="en-US" baseline="30000" dirty="0">
                <a:latin typeface="Times New Roman" pitchFamily="18" charset="0"/>
                <a:cs typeface="Times New Roman" pitchFamily="18" charset="0"/>
              </a:rPr>
              <a:t>rd</a:t>
            </a:r>
            <a:r>
              <a:rPr lang="en-US" dirty="0">
                <a:latin typeface="Times New Roman" pitchFamily="18" charset="0"/>
                <a:cs typeface="Times New Roman" pitchFamily="18" charset="0"/>
              </a:rPr>
              <a:t>.</a:t>
            </a:r>
          </a:p>
          <a:p>
            <a:pPr algn="just"/>
            <a:r>
              <a:rPr lang="en-US" dirty="0">
                <a:latin typeface="Times New Roman" pitchFamily="18" charset="0"/>
                <a:cs typeface="Times New Roman" pitchFamily="18" charset="0"/>
              </a:rPr>
              <a:t>Radical Reforms,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Rights, Trade Unions, welfare funds. Failed to address worker’s issues.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333158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Bureaucracy – Military cooperated</a:t>
            </a:r>
          </a:p>
        </p:txBody>
      </p:sp>
      <p:sp>
        <p:nvSpPr>
          <p:cNvPr id="3" name="Content Placeholder 2"/>
          <p:cNvSpPr>
            <a:spLocks noGrp="1"/>
          </p:cNvSpPr>
          <p:nvPr>
            <p:ph idx="1"/>
          </p:nvPr>
        </p:nvSpPr>
        <p:spPr/>
        <p:txBody>
          <a:bodyPr/>
          <a:lstStyle/>
          <a:p>
            <a:endParaRPr lang="en-US" dirty="0"/>
          </a:p>
          <a:p>
            <a:endParaRPr lang="en-US" dirty="0"/>
          </a:p>
          <a:p>
            <a:r>
              <a:rPr lang="en-US" dirty="0">
                <a:latin typeface="Times New Roman" pitchFamily="18" charset="0"/>
                <a:cs typeface="Times New Roman" pitchFamily="18" charset="0"/>
              </a:rPr>
              <a:t>Unequivocal faith on bureaucracy </a:t>
            </a:r>
          </a:p>
          <a:p>
            <a:r>
              <a:rPr lang="en-US" dirty="0">
                <a:latin typeface="Times New Roman" pitchFamily="18" charset="0"/>
                <a:cs typeface="Times New Roman" pitchFamily="18" charset="0"/>
              </a:rPr>
              <a:t>Decision making was delegated to bureaucracy.</a:t>
            </a:r>
          </a:p>
          <a:p>
            <a:r>
              <a:rPr lang="en-US" dirty="0">
                <a:latin typeface="Times New Roman" pitchFamily="18" charset="0"/>
                <a:cs typeface="Times New Roman" pitchFamily="18" charset="0"/>
              </a:rPr>
              <a:t>No deviation from structures laid down by the British. </a:t>
            </a:r>
          </a:p>
          <a:p>
            <a:r>
              <a:rPr lang="en-US" dirty="0">
                <a:latin typeface="Times New Roman" pitchFamily="18" charset="0"/>
                <a:cs typeface="Times New Roman" pitchFamily="18" charset="0"/>
              </a:rPr>
              <a:t>Four out of 8 members were former senior bureaucrats, one army general, one chief justice and two politicians.</a:t>
            </a:r>
          </a:p>
        </p:txBody>
      </p:sp>
    </p:spTree>
    <p:extLst>
      <p:ext uri="{BB962C8B-B14F-4D97-AF65-F5344CB8AC3E}">
        <p14:creationId xmlns:p14="http://schemas.microsoft.com/office/powerpoint/2010/main" val="49350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The historical origins of Pakistan’s persisting political problems can be traced back to colonial rule in pre-partition India. </a:t>
            </a:r>
          </a:p>
          <a:p>
            <a:r>
              <a:rPr lang="en-US" sz="2400" dirty="0">
                <a:latin typeface="Times New Roman" pitchFamily="18" charset="0"/>
                <a:cs typeface="Times New Roman" pitchFamily="18" charset="0"/>
              </a:rPr>
              <a:t>It was only in the third decade of the 20</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century when the practice of electing assemblies for self-rule reached parts of colonial India that would later constitute Pakistan. </a:t>
            </a:r>
          </a:p>
          <a:p>
            <a:r>
              <a:rPr lang="en-US" sz="2400" dirty="0">
                <a:latin typeface="Times New Roman" pitchFamily="18" charset="0"/>
                <a:cs typeface="Times New Roman" pitchFamily="18" charset="0"/>
              </a:rPr>
              <a:t>Resultantly,  bureaucratic and security apparatuses were more developed when compared with elected representatives bodies. </a:t>
            </a:r>
          </a:p>
        </p:txBody>
      </p:sp>
    </p:spTree>
    <p:extLst>
      <p:ext uri="{BB962C8B-B14F-4D97-AF65-F5344CB8AC3E}">
        <p14:creationId xmlns:p14="http://schemas.microsoft.com/office/powerpoint/2010/main" val="936704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A22CCF-DE75-4BCF-B1A1-556C4D290A0A}"/>
              </a:ext>
            </a:extLst>
          </p:cNvPr>
          <p:cNvSpPr>
            <a:spLocks noGrp="1"/>
          </p:cNvSpPr>
          <p:nvPr>
            <p:ph type="title"/>
          </p:nvPr>
        </p:nvSpPr>
        <p:spPr/>
        <p:txBody>
          <a:bodyPr/>
          <a:lstStyle/>
          <a:p>
            <a:r>
              <a:rPr lang="en-US" dirty="0">
                <a:latin typeface="Times New Roman" pitchFamily="18" charset="0"/>
                <a:cs typeface="Times New Roman" pitchFamily="18" charset="0"/>
              </a:rPr>
              <a:t>Last Days of </a:t>
            </a:r>
            <a:r>
              <a:rPr lang="en-US" dirty="0" err="1">
                <a:latin typeface="Times New Roman" pitchFamily="18" charset="0"/>
                <a:cs typeface="Times New Roman" pitchFamily="18" charset="0"/>
              </a:rPr>
              <a:t>Ayub</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32F3620C-0D07-47BD-BA37-B2EBECC95CA5}"/>
              </a:ext>
            </a:extLst>
          </p:cNvPr>
          <p:cNvSpPr>
            <a:spLocks noGrp="1"/>
          </p:cNvSpPr>
          <p:nvPr>
            <p:ph idx="1"/>
          </p:nvPr>
        </p:nvSpPr>
        <p:spPr/>
        <p:txBody>
          <a:bodyPr/>
          <a:lstStyle/>
          <a:p>
            <a:endParaRPr lang="en-US" dirty="0"/>
          </a:p>
          <a:p>
            <a:endParaRPr lang="en-US" dirty="0"/>
          </a:p>
          <a:p>
            <a:r>
              <a:rPr lang="en-US" dirty="0">
                <a:latin typeface="Times New Roman" pitchFamily="18" charset="0"/>
                <a:cs typeface="Times New Roman" pitchFamily="18" charset="0"/>
              </a:rPr>
              <a:t>Complete erosion of Political Institutions- </a:t>
            </a:r>
            <a:r>
              <a:rPr lang="en-US" dirty="0" err="1">
                <a:latin typeface="Times New Roman" pitchFamily="18" charset="0"/>
                <a:cs typeface="Times New Roman" pitchFamily="18" charset="0"/>
              </a:rPr>
              <a:t>i.e</a:t>
            </a:r>
            <a:r>
              <a:rPr lang="en-US" dirty="0">
                <a:latin typeface="Times New Roman" pitchFamily="18" charset="0"/>
                <a:cs typeface="Times New Roman" pitchFamily="18" charset="0"/>
              </a:rPr>
              <a:t>, left-right confrontation, regional emotionalism, and demand for maximum autonomy in East Pakistan.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0722785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E2371EA-CBEB-4EF8-9C0A-C3DEF5288B06}"/>
              </a:ext>
            </a:extLst>
          </p:cNvPr>
          <p:cNvSpPr>
            <a:spLocks noGrp="1"/>
          </p:cNvSpPr>
          <p:nvPr>
            <p:ph idx="1"/>
          </p:nvPr>
        </p:nvSpPr>
        <p:spPr/>
        <p:txBody>
          <a:bodyPr/>
          <a:lstStyle/>
          <a:p>
            <a:r>
              <a:rPr lang="en-US" dirty="0">
                <a:latin typeface="Times New Roman" pitchFamily="18" charset="0"/>
                <a:cs typeface="Times New Roman" pitchFamily="18" charset="0"/>
              </a:rPr>
              <a:t>Ian Talbot- </a:t>
            </a:r>
          </a:p>
          <a:p>
            <a:r>
              <a:rPr lang="en-US" dirty="0">
                <a:latin typeface="Times New Roman" pitchFamily="18" charset="0"/>
                <a:cs typeface="Times New Roman" pitchFamily="18" charset="0"/>
              </a:rPr>
              <a:t>Two factors: </a:t>
            </a:r>
          </a:p>
          <a:p>
            <a:r>
              <a:rPr lang="en-US" dirty="0">
                <a:latin typeface="Times New Roman" pitchFamily="18" charset="0"/>
                <a:cs typeface="Times New Roman" pitchFamily="18" charset="0"/>
              </a:rPr>
              <a:t>A) the 1965 war undercover the geographical; isolation and vulnerability of the eastern wing. In 17 days, east Pakistan was left to fund for itself in </a:t>
            </a:r>
            <a:r>
              <a:rPr lang="en-US" dirty="0" err="1">
                <a:latin typeface="Times New Roman" pitchFamily="18" charset="0"/>
                <a:cs typeface="Times New Roman" pitchFamily="18" charset="0"/>
              </a:rPr>
              <a:t>defence</a:t>
            </a:r>
            <a:r>
              <a:rPr lang="en-US" dirty="0">
                <a:latin typeface="Times New Roman" pitchFamily="18" charset="0"/>
                <a:cs typeface="Times New Roman" pitchFamily="18" charset="0"/>
              </a:rPr>
              <a:t> and economic matters. Only one infantry division---- led to a demand for independent </a:t>
            </a:r>
            <a:r>
              <a:rPr lang="en-US" dirty="0" err="1" smtClean="0">
                <a:latin typeface="Times New Roman" pitchFamily="18" charset="0"/>
                <a:cs typeface="Times New Roman" pitchFamily="18" charset="0"/>
              </a:rPr>
              <a:t>defence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capability.</a:t>
            </a:r>
          </a:p>
          <a:p>
            <a:r>
              <a:rPr lang="en-US" dirty="0">
                <a:latin typeface="Times New Roman" pitchFamily="18" charset="0"/>
                <a:cs typeface="Times New Roman" pitchFamily="18" charset="0"/>
              </a:rPr>
              <a:t>Operation </a:t>
            </a:r>
            <a:r>
              <a:rPr lang="en-US" dirty="0" err="1">
                <a:latin typeface="Times New Roman" pitchFamily="18" charset="0"/>
                <a:cs typeface="Times New Roman" pitchFamily="18" charset="0"/>
              </a:rPr>
              <a:t>Gibraltor</a:t>
            </a:r>
            <a:r>
              <a:rPr lang="en-US" dirty="0">
                <a:latin typeface="Times New Roman" pitchFamily="18" charset="0"/>
                <a:cs typeface="Times New Roman" pitchFamily="18" charset="0"/>
              </a:rPr>
              <a:t> failed to achieve objectives of liberating Kashmir. </a:t>
            </a:r>
          </a:p>
          <a:p>
            <a:r>
              <a:rPr lang="en-US" dirty="0">
                <a:latin typeface="Times New Roman" pitchFamily="18" charset="0"/>
                <a:cs typeface="Times New Roman" pitchFamily="18" charset="0"/>
              </a:rPr>
              <a:t>Depression led to further diversion of resources resulted in further economic gap.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863467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6DF2D7-300B-40F8-BB4C-C402CECF2D0A}"/>
              </a:ext>
            </a:extLst>
          </p:cNvPr>
          <p:cNvSpPr>
            <a:spLocks noGrp="1"/>
          </p:cNvSpPr>
          <p:nvPr>
            <p:ph idx="1"/>
          </p:nvPr>
        </p:nvSpPr>
        <p:spPr/>
        <p:txBody>
          <a:bodyPr/>
          <a:lstStyle/>
          <a:p>
            <a:pPr algn="just"/>
            <a:r>
              <a:rPr lang="en-US" dirty="0">
                <a:latin typeface="Times New Roman" pitchFamily="18" charset="0"/>
                <a:cs typeface="Times New Roman" pitchFamily="18" charset="0"/>
              </a:rPr>
              <a:t>B) Agartala Conspiracy- </a:t>
            </a:r>
          </a:p>
          <a:p>
            <a:pPr algn="just"/>
            <a:r>
              <a:rPr lang="en-US" dirty="0">
                <a:latin typeface="Times New Roman" pitchFamily="18" charset="0"/>
                <a:cs typeface="Times New Roman" pitchFamily="18" charset="0"/>
              </a:rPr>
              <a:t>1968 – case against 35 conspirators who were allegedly working with India. At Agartala accused met Indian army officers. </a:t>
            </a:r>
          </a:p>
          <a:p>
            <a:pPr algn="just"/>
            <a:r>
              <a:rPr lang="en-US" dirty="0">
                <a:latin typeface="Times New Roman" pitchFamily="18" charset="0"/>
                <a:cs typeface="Times New Roman" pitchFamily="18" charset="0"/>
              </a:rPr>
              <a:t>Trial proved counter-productive- no solid evidence</a:t>
            </a:r>
          </a:p>
          <a:p>
            <a:pPr algn="just"/>
            <a:r>
              <a:rPr lang="en-US" dirty="0">
                <a:latin typeface="Times New Roman" pitchFamily="18" charset="0"/>
                <a:cs typeface="Times New Roman" pitchFamily="18" charset="0"/>
              </a:rPr>
              <a:t>Mujibur Rehman was already behind the bars since 1966. </a:t>
            </a:r>
          </a:p>
          <a:p>
            <a:pPr algn="just"/>
            <a:r>
              <a:rPr lang="en-US" dirty="0">
                <a:latin typeface="Times New Roman" pitchFamily="18" charset="0"/>
                <a:cs typeface="Times New Roman" pitchFamily="18" charset="0"/>
              </a:rPr>
              <a:t>Caused indignation among Bengali Bourgeoisie. </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666861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2E0193-44F9-4312-815A-1AA14E1CAA38}"/>
              </a:ext>
            </a:extLst>
          </p:cNvPr>
          <p:cNvSpPr>
            <a:spLocks noGrp="1"/>
          </p:cNvSpPr>
          <p:nvPr>
            <p:ph idx="1"/>
          </p:nvPr>
        </p:nvSpPr>
        <p:spPr>
          <a:xfrm>
            <a:off x="457200" y="609600"/>
            <a:ext cx="7467600" cy="5864352"/>
          </a:xfrm>
        </p:spPr>
        <p:txBody>
          <a:bodyPr>
            <a:normAutofit fontScale="85000" lnSpcReduction="20000"/>
          </a:bodyPr>
          <a:lstStyle/>
          <a:p>
            <a:endParaRPr lang="en-US" dirty="0"/>
          </a:p>
          <a:p>
            <a:r>
              <a:rPr lang="en-US" sz="3400" b="1" dirty="0">
                <a:latin typeface="Times New Roman" pitchFamily="18" charset="0"/>
                <a:cs typeface="Times New Roman" pitchFamily="18" charset="0"/>
              </a:rPr>
              <a:t>Six points of Mujibur Rehman </a:t>
            </a:r>
          </a:p>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six points are noted as being:</a:t>
            </a:r>
          </a:p>
          <a:p>
            <a:endParaRPr lang="en-US" dirty="0">
              <a:latin typeface="Times New Roman" pitchFamily="18" charset="0"/>
              <a:cs typeface="Times New Roman" pitchFamily="18" charset="0"/>
            </a:endParaRPr>
          </a:p>
          <a:p>
            <a:pPr marL="571500" indent="-457200">
              <a:buFont typeface="+mj-lt"/>
              <a:buAutoNum type="arabicPeriod"/>
            </a:pPr>
            <a:r>
              <a:rPr lang="en-US" dirty="0">
                <a:latin typeface="Times New Roman" pitchFamily="18" charset="0"/>
                <a:cs typeface="Times New Roman" pitchFamily="18" charset="0"/>
              </a:rPr>
              <a:t>The Constitution should provide for a Federation of Pakistan in its true sense based on the Lahore Resolution and the parliamentary form of government with supremacy of a Legislature directly elected on the basis of universal adult franchise.</a:t>
            </a:r>
          </a:p>
          <a:p>
            <a:pPr marL="571500" indent="-457200">
              <a:buFont typeface="+mj-lt"/>
              <a:buAutoNum type="arabicPeriod"/>
            </a:pPr>
            <a:endParaRPr lang="en-US" dirty="0">
              <a:latin typeface="Times New Roman" pitchFamily="18" charset="0"/>
              <a:cs typeface="Times New Roman" pitchFamily="18" charset="0"/>
            </a:endParaRPr>
          </a:p>
          <a:p>
            <a:pPr marL="571500" indent="-457200">
              <a:buFont typeface="+mj-lt"/>
              <a:buAutoNum type="arabicPeriod"/>
            </a:pPr>
            <a:r>
              <a:rPr lang="en-US" dirty="0">
                <a:latin typeface="Times New Roman" pitchFamily="18" charset="0"/>
                <a:cs typeface="Times New Roman" pitchFamily="18" charset="0"/>
              </a:rPr>
              <a:t>The federal government should deal with only two subjects: </a:t>
            </a:r>
            <a:r>
              <a:rPr lang="en-US" dirty="0" err="1">
                <a:latin typeface="Times New Roman" pitchFamily="18" charset="0"/>
                <a:cs typeface="Times New Roman" pitchFamily="18" charset="0"/>
              </a:rPr>
              <a:t>Defence</a:t>
            </a:r>
            <a:r>
              <a:rPr lang="en-US" dirty="0">
                <a:latin typeface="Times New Roman" pitchFamily="18" charset="0"/>
                <a:cs typeface="Times New Roman" pitchFamily="18" charset="0"/>
              </a:rPr>
              <a:t> and Foreign Affairs, and all other residual subjects should be vested in the federating states.</a:t>
            </a:r>
          </a:p>
          <a:p>
            <a:pPr marL="571500" indent="-457200">
              <a:buFont typeface="+mj-lt"/>
              <a:buAutoNum type="arabicPeriod"/>
            </a:pPr>
            <a:endParaRPr lang="en-US" dirty="0">
              <a:latin typeface="Times New Roman" pitchFamily="18" charset="0"/>
              <a:cs typeface="Times New Roman" pitchFamily="18" charset="0"/>
            </a:endParaRPr>
          </a:p>
          <a:p>
            <a:pPr marL="571500" indent="-457200">
              <a:buFont typeface="+mj-lt"/>
              <a:buAutoNum type="arabicPeriod"/>
            </a:pPr>
            <a:r>
              <a:rPr lang="en-US" dirty="0">
                <a:latin typeface="Times New Roman" pitchFamily="18" charset="0"/>
                <a:cs typeface="Times New Roman" pitchFamily="18" charset="0"/>
              </a:rPr>
              <a:t>Two separate, but freely convertible currencies for two wings should be introduced; or if this is not feasible, there should be one currency for the whole country, but effective constitutional provisions should be introduced to stop the flight of capital from East to West Pakistan. Furthermore, a separate Banking Reserve should be established and separate fiscal and monetary policy be adopted for East Pakistan.</a:t>
            </a:r>
          </a:p>
          <a:p>
            <a:endParaRPr lang="en-US" dirty="0">
              <a:latin typeface="Times New Roman"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2755589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727391-1DB8-484D-B704-68D8E71E1439}"/>
              </a:ext>
            </a:extLst>
          </p:cNvPr>
          <p:cNvSpPr>
            <a:spLocks noGrp="1"/>
          </p:cNvSpPr>
          <p:nvPr>
            <p:ph idx="1"/>
          </p:nvPr>
        </p:nvSpPr>
        <p:spPr>
          <a:xfrm>
            <a:off x="381000" y="685800"/>
            <a:ext cx="7696200" cy="5715000"/>
          </a:xfrm>
        </p:spPr>
        <p:txBody>
          <a:bodyPr>
            <a:normAutofit/>
          </a:bodyPr>
          <a:lstStyle/>
          <a:p>
            <a:pPr marL="114300" indent="0" algn="just">
              <a:buNone/>
            </a:pPr>
            <a:r>
              <a:rPr lang="en-US" dirty="0" smtClean="0"/>
              <a:t>4.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power of taxation and revenue collection should be vested in the federating units and the federal </a:t>
            </a:r>
            <a:r>
              <a:rPr lang="en-US" dirty="0" err="1">
                <a:latin typeface="Times New Roman" pitchFamily="18" charset="0"/>
                <a:cs typeface="Times New Roman" pitchFamily="18" charset="0"/>
              </a:rPr>
              <a:t>centre</a:t>
            </a:r>
            <a:r>
              <a:rPr lang="en-US" dirty="0">
                <a:latin typeface="Times New Roman" pitchFamily="18" charset="0"/>
                <a:cs typeface="Times New Roman" pitchFamily="18" charset="0"/>
              </a:rPr>
              <a:t> would have no such power. The federation would be entitled to a share in the state taxes to meet its expenditures.</a:t>
            </a:r>
          </a:p>
          <a:p>
            <a:pPr marL="114300" indent="0" algn="just">
              <a:buNone/>
            </a:pPr>
            <a:endParaRPr lang="en-US" dirty="0">
              <a:latin typeface="Times New Roman" pitchFamily="18" charset="0"/>
              <a:cs typeface="Times New Roman" pitchFamily="18" charset="0"/>
            </a:endParaRPr>
          </a:p>
          <a:p>
            <a:pPr marL="114300" indent="0" algn="just">
              <a:buNone/>
            </a:pPr>
            <a:r>
              <a:rPr lang="en-US" dirty="0" smtClean="0">
                <a:latin typeface="Times New Roman" pitchFamily="18" charset="0"/>
                <a:cs typeface="Times New Roman" pitchFamily="18" charset="0"/>
              </a:rPr>
              <a:t>5.    There </a:t>
            </a:r>
            <a:r>
              <a:rPr lang="en-US" dirty="0">
                <a:latin typeface="Times New Roman" pitchFamily="18" charset="0"/>
                <a:cs typeface="Times New Roman" pitchFamily="18" charset="0"/>
              </a:rPr>
              <a:t>should be two separate accounts for the foreign exchange earnings of the two wings; the foreign exchange requirements of the federal government should be met by the two wings equally or in a ratio to be fixed; indigenous products should move free of duty between the two wings, and the constitution should empower the units to establish trade links with foreign countries.</a:t>
            </a:r>
            <a:endParaRPr lang="en-US" baseline="30000" dirty="0">
              <a:latin typeface="Times New Roman" pitchFamily="18" charset="0"/>
              <a:cs typeface="Times New Roman" pitchFamily="18" charset="0"/>
            </a:endParaRPr>
          </a:p>
          <a:p>
            <a:pPr marL="114300" indent="0" algn="just">
              <a:buNone/>
            </a:pPr>
            <a:r>
              <a:rPr lang="en-US" dirty="0" smtClean="0">
                <a:latin typeface="Times New Roman" pitchFamily="18" charset="0"/>
                <a:cs typeface="Times New Roman" pitchFamily="18" charset="0"/>
              </a:rPr>
              <a:t>6.    East </a:t>
            </a:r>
            <a:r>
              <a:rPr lang="en-US" dirty="0">
                <a:latin typeface="Times New Roman" pitchFamily="18" charset="0"/>
                <a:cs typeface="Times New Roman" pitchFamily="18" charset="0"/>
              </a:rPr>
              <a:t>Pakistan should have a separate military or paramilitary </a:t>
            </a:r>
            <a:r>
              <a:rPr lang="en-US" dirty="0" smtClean="0">
                <a:latin typeface="Times New Roman" pitchFamily="18" charset="0"/>
                <a:cs typeface="Times New Roman" pitchFamily="18" charset="0"/>
              </a:rPr>
              <a:t>         force</a:t>
            </a:r>
            <a:r>
              <a:rPr lang="en-US" dirty="0">
                <a:latin typeface="Times New Roman" pitchFamily="18" charset="0"/>
                <a:cs typeface="Times New Roman" pitchFamily="18" charset="0"/>
              </a:rPr>
              <a:t>, and Navy headquarters should be in East Pakistan.</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5934477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326899-44B2-44D2-8A03-C2BD96588311}"/>
              </a:ext>
            </a:extLst>
          </p:cNvPr>
          <p:cNvSpPr>
            <a:spLocks noGrp="1"/>
          </p:cNvSpPr>
          <p:nvPr>
            <p:ph type="title"/>
          </p:nvPr>
        </p:nvSpPr>
        <p:spPr/>
        <p:txBody>
          <a:bodyPr/>
          <a:lstStyle/>
          <a:p>
            <a:r>
              <a:rPr lang="en-US" dirty="0">
                <a:latin typeface="Times New Roman" pitchFamily="18" charset="0"/>
                <a:cs typeface="Times New Roman" pitchFamily="18" charset="0"/>
              </a:rPr>
              <a:t>1970 Election</a:t>
            </a:r>
            <a:r>
              <a:rPr lang="en-US" dirty="0"/>
              <a:t> </a:t>
            </a:r>
            <a:br>
              <a:rPr lang="en-US" dirty="0"/>
            </a:br>
            <a:endParaRPr lang="x-none" dirty="0"/>
          </a:p>
        </p:txBody>
      </p:sp>
      <p:sp>
        <p:nvSpPr>
          <p:cNvPr id="3" name="Content Placeholder 2">
            <a:extLst>
              <a:ext uri="{FF2B5EF4-FFF2-40B4-BE49-F238E27FC236}">
                <a16:creationId xmlns:a16="http://schemas.microsoft.com/office/drawing/2014/main" xmlns="" id="{E66ADF91-B89A-41B3-B8C0-1293BBFADB22}"/>
              </a:ext>
            </a:extLst>
          </p:cNvPr>
          <p:cNvSpPr>
            <a:spLocks noGrp="1"/>
          </p:cNvSpPr>
          <p:nvPr>
            <p:ph idx="1"/>
          </p:nvPr>
        </p:nvSpPr>
        <p:spPr/>
        <p:txBody>
          <a:bodyPr/>
          <a:lstStyle/>
          <a:p>
            <a:pPr algn="just"/>
            <a:r>
              <a:rPr lang="en-US" dirty="0">
                <a:latin typeface="Times New Roman" pitchFamily="18" charset="0"/>
                <a:cs typeface="Times New Roman" pitchFamily="18" charset="0"/>
              </a:rPr>
              <a:t>Free and fair election- Justice Abd us Sattar as chief Election Commissioner  </a:t>
            </a:r>
          </a:p>
          <a:p>
            <a:pPr algn="just"/>
            <a:r>
              <a:rPr lang="en-US" dirty="0">
                <a:latin typeface="Times New Roman" pitchFamily="18" charset="0"/>
                <a:cs typeface="Times New Roman" pitchFamily="18" charset="0"/>
              </a:rPr>
              <a:t>AL – 160-162 of east Pakistan</a:t>
            </a:r>
          </a:p>
          <a:p>
            <a:pPr algn="just"/>
            <a:r>
              <a:rPr lang="en-US" dirty="0">
                <a:latin typeface="Times New Roman" pitchFamily="18" charset="0"/>
                <a:cs typeface="Times New Roman" pitchFamily="18" charset="0"/>
              </a:rPr>
              <a:t>PPP- 81 out of 162 of W. Pakistan</a:t>
            </a:r>
          </a:p>
          <a:p>
            <a:pPr algn="just"/>
            <a:r>
              <a:rPr lang="en-US" dirty="0">
                <a:latin typeface="Times New Roman" pitchFamily="18" charset="0"/>
                <a:cs typeface="Times New Roman" pitchFamily="18" charset="0"/>
              </a:rPr>
              <a:t>Impasse – Postponement of National Assembly session. </a:t>
            </a:r>
          </a:p>
          <a:p>
            <a:pPr algn="just"/>
            <a:r>
              <a:rPr lang="en-US" dirty="0">
                <a:latin typeface="Times New Roman" pitchFamily="18" charset="0"/>
                <a:cs typeface="Times New Roman" pitchFamily="18" charset="0"/>
              </a:rPr>
              <a:t>Operation ‘Searchlight’ on 25</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March ,1971 to curb Bengali Separatist Movement by Pak army.</a:t>
            </a:r>
          </a:p>
          <a:p>
            <a:pPr algn="just"/>
            <a:r>
              <a:rPr lang="en-US" dirty="0">
                <a:latin typeface="Times New Roman" pitchFamily="18" charset="0"/>
                <a:cs typeface="Times New Roman" pitchFamily="18" charset="0"/>
              </a:rPr>
              <a:t>A large number of personnel from the East Pakistan Riles, East Pakistan Regiment and Bengal Police were deserted.</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1111092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A32AE-037B-42E1-850E-F6A9E3DDE7DD}"/>
              </a:ext>
            </a:extLst>
          </p:cNvPr>
          <p:cNvSpPr>
            <a:spLocks noGrp="1"/>
          </p:cNvSpPr>
          <p:nvPr>
            <p:ph type="title"/>
          </p:nvPr>
        </p:nvSpPr>
        <p:spPr/>
        <p:txBody>
          <a:bodyPr/>
          <a:lstStyle/>
          <a:p>
            <a:endParaRPr lang="x-none"/>
          </a:p>
        </p:txBody>
      </p:sp>
      <p:sp>
        <p:nvSpPr>
          <p:cNvPr id="3" name="Content Placeholder 2">
            <a:extLst>
              <a:ext uri="{FF2B5EF4-FFF2-40B4-BE49-F238E27FC236}">
                <a16:creationId xmlns:a16="http://schemas.microsoft.com/office/drawing/2014/main" xmlns="" id="{AD6C253D-6C53-4E81-BBD3-71DB30A05E34}"/>
              </a:ext>
            </a:extLst>
          </p:cNvPr>
          <p:cNvSpPr>
            <a:spLocks noGrp="1"/>
          </p:cNvSpPr>
          <p:nvPr>
            <p:ph idx="1"/>
          </p:nvPr>
        </p:nvSpPr>
        <p:spPr/>
        <p:txBody>
          <a:bodyPr/>
          <a:lstStyle/>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Situation </a:t>
            </a:r>
            <a:r>
              <a:rPr lang="en-US" dirty="0" smtClean="0">
                <a:latin typeface="Times New Roman" pitchFamily="18" charset="0"/>
                <a:cs typeface="Times New Roman" pitchFamily="18" charset="0"/>
              </a:rPr>
              <a:t>conducive </a:t>
            </a:r>
            <a:r>
              <a:rPr lang="en-US" dirty="0">
                <a:latin typeface="Times New Roman" pitchFamily="18" charset="0"/>
                <a:cs typeface="Times New Roman" pitchFamily="18" charset="0"/>
              </a:rPr>
              <a:t>to Mukti </a:t>
            </a:r>
            <a:r>
              <a:rPr lang="en-US" dirty="0" err="1">
                <a:latin typeface="Times New Roman" pitchFamily="18" charset="0"/>
                <a:cs typeface="Times New Roman" pitchFamily="18" charset="0"/>
              </a:rPr>
              <a:t>Bahini</a:t>
            </a:r>
            <a:r>
              <a:rPr lang="en-US" dirty="0">
                <a:latin typeface="Times New Roman" pitchFamily="18" charset="0"/>
                <a:cs typeface="Times New Roman" pitchFamily="18" charset="0"/>
              </a:rPr>
              <a:t>- offered refuge by Bengali People.</a:t>
            </a:r>
          </a:p>
          <a:p>
            <a:pPr algn="just"/>
            <a:r>
              <a:rPr lang="en-US" dirty="0">
                <a:latin typeface="Times New Roman" pitchFamily="18" charset="0"/>
                <a:cs typeface="Times New Roman" pitchFamily="18" charset="0"/>
              </a:rPr>
              <a:t>Indian support to Mukti </a:t>
            </a:r>
            <a:r>
              <a:rPr lang="en-US" dirty="0" err="1">
                <a:latin typeface="Times New Roman" pitchFamily="18" charset="0"/>
                <a:cs typeface="Times New Roman" pitchFamily="18" charset="0"/>
              </a:rPr>
              <a:t>Bahini</a:t>
            </a:r>
            <a:r>
              <a:rPr lang="en-US" dirty="0">
                <a:latin typeface="Times New Roman" pitchFamily="18" charset="0"/>
                <a:cs typeface="Times New Roman" pitchFamily="18" charset="0"/>
              </a:rPr>
              <a:t> added to the vulnerability of Pakistan army.</a:t>
            </a:r>
          </a:p>
          <a:p>
            <a:pPr algn="just"/>
            <a:r>
              <a:rPr lang="en-US" dirty="0">
                <a:latin typeface="Times New Roman" pitchFamily="18" charset="0"/>
                <a:cs typeface="Times New Roman" pitchFamily="18" charset="0"/>
              </a:rPr>
              <a:t>Conclusively, it was the policy of centralization of the central; government that led to such a horrific finale.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8832024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DECD84-3AEA-4140-A976-BCCEE974BA92}"/>
              </a:ext>
            </a:extLst>
          </p:cNvPr>
          <p:cNvSpPr>
            <a:spLocks noGrp="1"/>
          </p:cNvSpPr>
          <p:nvPr>
            <p:ph idx="1"/>
          </p:nvPr>
        </p:nvSpPr>
        <p:spPr/>
        <p:txBody>
          <a:bodyPr/>
          <a:lstStyle/>
          <a:p>
            <a:endParaRPr lang="en-US" dirty="0"/>
          </a:p>
          <a:p>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3</a:t>
            </a:r>
            <a:r>
              <a:rPr lang="en-US" sz="2800" b="1" baseline="30000" dirty="0">
                <a:latin typeface="Times New Roman" pitchFamily="18" charset="0"/>
                <a:cs typeface="Times New Roman" pitchFamily="18" charset="0"/>
              </a:rPr>
              <a:t>rd</a:t>
            </a:r>
            <a:r>
              <a:rPr lang="en-US" sz="2800" b="1" dirty="0">
                <a:latin typeface="Times New Roman" pitchFamily="18" charset="0"/>
                <a:cs typeface="Times New Roman" pitchFamily="18" charset="0"/>
              </a:rPr>
              <a:t> Phase – Zulfiqar Ali Bhutto </a:t>
            </a:r>
            <a:endParaRPr lang="x-none"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6676230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Times New Roman" pitchFamily="18" charset="0"/>
                <a:cs typeface="Times New Roman" pitchFamily="18" charset="0"/>
              </a:rPr>
              <a:t>Zulfikar</a:t>
            </a:r>
            <a:r>
              <a:rPr lang="en-US" dirty="0">
                <a:latin typeface="Times New Roman" pitchFamily="18" charset="0"/>
                <a:cs typeface="Times New Roman" pitchFamily="18" charset="0"/>
              </a:rPr>
              <a:t> Ali Bhutto</a:t>
            </a:r>
          </a:p>
        </p:txBody>
      </p:sp>
      <p:sp>
        <p:nvSpPr>
          <p:cNvPr id="3" name="Content Placeholder 2"/>
          <p:cNvSpPr>
            <a:spLocks noGrp="1"/>
          </p:cNvSpPr>
          <p:nvPr>
            <p:ph idx="1"/>
          </p:nvPr>
        </p:nvSpPr>
        <p:spPr/>
        <p:txBody>
          <a:bodyPr>
            <a:normAutofit/>
          </a:bodyPr>
          <a:lstStyle/>
          <a:p>
            <a:pPr marL="0" indent="0">
              <a:buNone/>
            </a:pPr>
            <a:endParaRPr lang="en-US" dirty="0"/>
          </a:p>
          <a:p>
            <a:pPr algn="just"/>
            <a:r>
              <a:rPr lang="en-US" dirty="0">
                <a:latin typeface="Times New Roman" pitchFamily="18" charset="0"/>
                <a:cs typeface="Times New Roman" pitchFamily="18" charset="0"/>
              </a:rPr>
              <a:t> President of Pakistan from 1971 to 1973 and as the Prime Minister of  Pakistan from 1973 to 1977.</a:t>
            </a:r>
          </a:p>
          <a:p>
            <a:pPr algn="just">
              <a:lnSpc>
                <a:spcPct val="90000"/>
              </a:lnSpc>
            </a:pPr>
            <a:r>
              <a:rPr lang="en-US" altLang="en-US" dirty="0">
                <a:latin typeface="Times New Roman" pitchFamily="18" charset="0"/>
                <a:cs typeface="Times New Roman" pitchFamily="18" charset="0"/>
              </a:rPr>
              <a:t>Became president when Yahya Khan resigned in August 1971.</a:t>
            </a:r>
          </a:p>
          <a:p>
            <a:pPr algn="just">
              <a:lnSpc>
                <a:spcPct val="90000"/>
              </a:lnSpc>
            </a:pPr>
            <a:r>
              <a:rPr lang="en-US" altLang="en-US" dirty="0">
                <a:latin typeface="Times New Roman" pitchFamily="18" charset="0"/>
                <a:cs typeface="Times New Roman" pitchFamily="18" charset="0"/>
              </a:rPr>
              <a:t>Bhutto resigned from the presidency to become prime minister.</a:t>
            </a:r>
          </a:p>
          <a:p>
            <a:pPr algn="just">
              <a:lnSpc>
                <a:spcPct val="90000"/>
              </a:lnSpc>
            </a:pPr>
            <a:r>
              <a:rPr lang="en-US" altLang="en-US" dirty="0">
                <a:latin typeface="Times New Roman" pitchFamily="18" charset="0"/>
                <a:cs typeface="Times New Roman" pitchFamily="18" charset="0"/>
              </a:rPr>
              <a:t>Leader of the most popular party</a:t>
            </a:r>
          </a:p>
          <a:p>
            <a:pPr algn="just">
              <a:lnSpc>
                <a:spcPct val="90000"/>
              </a:lnSpc>
            </a:pPr>
            <a:endParaRPr lang="en-US" alt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901763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lstStyle/>
          <a:p>
            <a:pPr marL="114300" indent="0">
              <a:buNone/>
            </a:pPr>
            <a:endParaRPr lang="en-US" dirty="0"/>
          </a:p>
          <a:p>
            <a:pPr algn="just"/>
            <a:r>
              <a:rPr lang="en-US" dirty="0">
                <a:latin typeface="Times New Roman" pitchFamily="18" charset="0"/>
                <a:cs typeface="Times New Roman" pitchFamily="18" charset="0"/>
              </a:rPr>
              <a:t>One of the youngest politicians in Pakistan when he entered the government led by President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 Appointed him as the secretary general of convention ML.</a:t>
            </a:r>
          </a:p>
          <a:p>
            <a:pPr algn="just"/>
            <a:r>
              <a:rPr lang="en-US" dirty="0">
                <a:latin typeface="Times New Roman" pitchFamily="18" charset="0"/>
                <a:cs typeface="Times New Roman" pitchFamily="18" charset="0"/>
              </a:rPr>
              <a:t>In 1957, Zulfikar Ali Bhutto became the youngest member of Pakistan’s delegation to the United Nations to address the United Nations Sixth Committee on Aggression on 25 October 1957. </a:t>
            </a:r>
          </a:p>
          <a:p>
            <a:pPr algn="just"/>
            <a:r>
              <a:rPr lang="en-US" dirty="0">
                <a:latin typeface="Times New Roman" pitchFamily="18" charset="0"/>
                <a:cs typeface="Times New Roman" pitchFamily="18" charset="0"/>
              </a:rPr>
              <a:t>In 1958 Bhutto became the youngest cabinet minister when he was given charge of the Energy ministry by President Field Marshal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a:t>
            </a:r>
          </a:p>
        </p:txBody>
      </p:sp>
    </p:spTree>
    <p:extLst>
      <p:ext uri="{BB962C8B-B14F-4D97-AF65-F5344CB8AC3E}">
        <p14:creationId xmlns:p14="http://schemas.microsoft.com/office/powerpoint/2010/main" val="101946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5181600"/>
          </a:xfrm>
        </p:spPr>
        <p:txBody>
          <a:bodyPr/>
          <a:lstStyle/>
          <a:p>
            <a:pPr algn="just"/>
            <a:r>
              <a:rPr lang="en-US" dirty="0">
                <a:latin typeface="Times New Roman" pitchFamily="18" charset="0"/>
                <a:cs typeface="Times New Roman" pitchFamily="18" charset="0"/>
              </a:rPr>
              <a:t>Also, Pakistan had not experiences any challenging and prolonged national liberation struggle which could have produced seasoned political leadership to lead the country after independence. </a:t>
            </a:r>
            <a:endParaRPr lang="en-US" dirty="0" smtClean="0">
              <a:latin typeface="Times New Roman" pitchFamily="18" charset="0"/>
              <a:cs typeface="Times New Roman" pitchFamily="18" charset="0"/>
            </a:endParaRPr>
          </a:p>
          <a:p>
            <a:pPr marL="114300" indent="0" algn="just">
              <a:buNone/>
            </a:pP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Oscillation towards martial rule is also seen as a tendency with roots in the colonial legacy. All of the foregoing resulted in the continuation of a political order that sought to rule the populace instead of governing them</a:t>
            </a:r>
            <a:r>
              <a:rPr lang="en-US" dirty="0" smtClean="0">
                <a:latin typeface="Times New Roman" pitchFamily="18" charset="0"/>
                <a:cs typeface="Times New Roman" pitchFamily="18" charset="0"/>
              </a:rPr>
              <a:t>.</a:t>
            </a:r>
          </a:p>
          <a:p>
            <a:pPr marL="114300" indent="0" algn="just">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ideological anxieties amongst Pakistan’s intelligentsia is still present.</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182135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4364182"/>
          </a:xfrm>
        </p:spPr>
        <p:txBody>
          <a:bodyPr/>
          <a:lstStyle/>
          <a:p>
            <a:endParaRPr lang="en-US" dirty="0"/>
          </a:p>
          <a:p>
            <a:pPr algn="just"/>
            <a:r>
              <a:rPr lang="en-US" dirty="0">
                <a:latin typeface="Times New Roman" pitchFamily="18" charset="0"/>
                <a:cs typeface="Times New Roman" pitchFamily="18" charset="0"/>
              </a:rPr>
              <a:t>In 1960, he was subsequently promoted to minister of the Commerce Ministry, and Ministry of Information and Industry Ministry. </a:t>
            </a:r>
          </a:p>
          <a:p>
            <a:pPr algn="just"/>
            <a:r>
              <a:rPr lang="en-US" dirty="0">
                <a:latin typeface="Times New Roman" pitchFamily="18" charset="0"/>
                <a:cs typeface="Times New Roman" pitchFamily="18" charset="0"/>
              </a:rPr>
              <a:t>Bhutto aided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Khan in negotiating the Indus Water Treaty in India in 1960. </a:t>
            </a:r>
          </a:p>
          <a:p>
            <a:pPr algn="just"/>
            <a:r>
              <a:rPr lang="en-US" dirty="0">
                <a:latin typeface="Times New Roman" pitchFamily="18" charset="0"/>
                <a:cs typeface="Times New Roman" pitchFamily="18" charset="0"/>
              </a:rPr>
              <a:t>In 1961, Bhutto negotiated an oil exploration agreement with the Soviet Union, which also agreed to provide economic and technical aid to Pakistan.</a:t>
            </a:r>
          </a:p>
        </p:txBody>
      </p:sp>
    </p:spTree>
    <p:extLst>
      <p:ext uri="{BB962C8B-B14F-4D97-AF65-F5344CB8AC3E}">
        <p14:creationId xmlns:p14="http://schemas.microsoft.com/office/powerpoint/2010/main" val="18963235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As foreign minister, Bhutto significantly transformed Pakistan’s hitherto pro-Western foreign policy. While maintaining a prominent role for Pakistan within the Southeast Asia Treaty Organization and the Central Treaty Organization, Bhutto began asserting a foreign policy course for Pakistan that was independent of U.S. influence. </a:t>
            </a:r>
          </a:p>
          <a:p>
            <a:pPr algn="just"/>
            <a:r>
              <a:rPr lang="en-US" dirty="0">
                <a:latin typeface="Times New Roman" pitchFamily="18" charset="0"/>
                <a:cs typeface="Times New Roman" pitchFamily="18" charset="0"/>
              </a:rPr>
              <a:t>Bhutto </a:t>
            </a:r>
            <a:r>
              <a:rPr lang="en-US" dirty="0" err="1">
                <a:latin typeface="Times New Roman" pitchFamily="18" charset="0"/>
                <a:cs typeface="Times New Roman" pitchFamily="18" charset="0"/>
              </a:rPr>
              <a:t>criticised</a:t>
            </a:r>
            <a:r>
              <a:rPr lang="en-US" dirty="0">
                <a:latin typeface="Times New Roman" pitchFamily="18" charset="0"/>
                <a:cs typeface="Times New Roman" pitchFamily="18" charset="0"/>
              </a:rPr>
              <a:t> the U.S. for providing military aid to India during and after the Sino-Indian War of 1962, which was seen as an abrogation of Pakistan’s alliance with the U.S. Bhutto worked to establish stronger relations with the People’s Republic of China.</a:t>
            </a:r>
          </a:p>
        </p:txBody>
      </p:sp>
    </p:spTree>
    <p:extLst>
      <p:ext uri="{BB962C8B-B14F-4D97-AF65-F5344CB8AC3E}">
        <p14:creationId xmlns:p14="http://schemas.microsoft.com/office/powerpoint/2010/main" val="9889001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Bhutto visited Beijing and helped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negotiate trade and military agreements with the Chinese regime, which agreed to help Pakistan in a large number of military and industrial projects.</a:t>
            </a:r>
          </a:p>
          <a:p>
            <a:pPr algn="just"/>
            <a:r>
              <a:rPr lang="en-US" dirty="0">
                <a:latin typeface="Times New Roman" pitchFamily="18" charset="0"/>
                <a:cs typeface="Times New Roman" pitchFamily="18" charset="0"/>
              </a:rPr>
              <a:t>Bhutto also signed the Sino-Pakistan Boundary Agreement on March 2, 1963 that transferred 750 kilometers of territory from Pakistan-administered Kashmir to Chinese control. </a:t>
            </a:r>
          </a:p>
          <a:p>
            <a:pPr algn="just"/>
            <a:r>
              <a:rPr lang="en-US" dirty="0">
                <a:latin typeface="Times New Roman" pitchFamily="18" charset="0"/>
                <a:cs typeface="Times New Roman" pitchFamily="18" charset="0"/>
              </a:rPr>
              <a:t>Bhutto asserted his belief in non-alignment, making Pakistan an influential member in non-aligned organizations. </a:t>
            </a:r>
          </a:p>
          <a:p>
            <a:pPr algn="just"/>
            <a:r>
              <a:rPr lang="en-US" dirty="0">
                <a:latin typeface="Times New Roman" pitchFamily="18" charset="0"/>
                <a:cs typeface="Times New Roman" pitchFamily="18" charset="0"/>
              </a:rPr>
              <a:t>Believing in pan-Islamism, Bhutto developed closer relations with Muslim nations such as Indonesia, Saudi Arabia and other Arab states.</a:t>
            </a:r>
          </a:p>
        </p:txBody>
      </p:sp>
    </p:spTree>
    <p:extLst>
      <p:ext uri="{BB962C8B-B14F-4D97-AF65-F5344CB8AC3E}">
        <p14:creationId xmlns:p14="http://schemas.microsoft.com/office/powerpoint/2010/main" val="18561063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a:p>
          <a:p>
            <a:pPr algn="just"/>
            <a:r>
              <a:rPr lang="en-US" dirty="0">
                <a:latin typeface="Times New Roman" pitchFamily="18" charset="0"/>
                <a:cs typeface="Times New Roman" pitchFamily="18" charset="0"/>
              </a:rPr>
              <a:t>1965- Pleaded Pakistan’s case before Security Council- Tashkent Declaration in 1966 sowed the seeds of discard between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and Bhutto. </a:t>
            </a:r>
          </a:p>
          <a:p>
            <a:pPr algn="just"/>
            <a:r>
              <a:rPr lang="en-US" dirty="0">
                <a:latin typeface="Times New Roman" pitchFamily="18" charset="0"/>
                <a:cs typeface="Times New Roman" pitchFamily="18" charset="0"/>
              </a:rPr>
              <a:t>Falling out with </a:t>
            </a:r>
            <a:r>
              <a:rPr lang="en-US" dirty="0" err="1">
                <a:latin typeface="Times New Roman" pitchFamily="18" charset="0"/>
                <a:cs typeface="Times New Roman" pitchFamily="18" charset="0"/>
              </a:rPr>
              <a:t>Ayub</a:t>
            </a:r>
            <a:r>
              <a:rPr lang="en-US" dirty="0">
                <a:latin typeface="Times New Roman" pitchFamily="18" charset="0"/>
                <a:cs typeface="Times New Roman" pitchFamily="18" charset="0"/>
              </a:rPr>
              <a:t> after the 1965 war, Bhutto founded the Pakistan People’s Party in 1966.</a:t>
            </a:r>
          </a:p>
          <a:p>
            <a:pPr algn="just"/>
            <a:r>
              <a:rPr lang="en-US" dirty="0">
                <a:latin typeface="Times New Roman" pitchFamily="18" charset="0"/>
                <a:cs typeface="Times New Roman" pitchFamily="18" charset="0"/>
              </a:rPr>
              <a:t>Islam our faith, democracy our polity- socialism our economy. </a:t>
            </a:r>
          </a:p>
          <a:p>
            <a:pPr algn="just"/>
            <a:r>
              <a:rPr lang="en-US" dirty="0">
                <a:latin typeface="Times New Roman" pitchFamily="18" charset="0"/>
                <a:cs typeface="Times New Roman" pitchFamily="18" charset="0"/>
              </a:rPr>
              <a:t> Party won a majority of seats from West Pakistan in 1970. </a:t>
            </a:r>
          </a:p>
          <a:p>
            <a:pPr algn="just"/>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449783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B5A120-BFE1-4C91-A337-7FC8DDD0DD99}"/>
              </a:ext>
            </a:extLst>
          </p:cNvPr>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He refused to accept the victory of the </a:t>
            </a:r>
            <a:r>
              <a:rPr lang="en-US" dirty="0" err="1">
                <a:latin typeface="Times New Roman" pitchFamily="18" charset="0"/>
                <a:cs typeface="Times New Roman" pitchFamily="18" charset="0"/>
              </a:rPr>
              <a:t>Awami</a:t>
            </a:r>
            <a:r>
              <a:rPr lang="en-US" dirty="0">
                <a:latin typeface="Times New Roman" pitchFamily="18" charset="0"/>
                <a:cs typeface="Times New Roman" pitchFamily="18" charset="0"/>
              </a:rPr>
              <a:t> League, leading to a political crisis.</a:t>
            </a:r>
          </a:p>
          <a:p>
            <a:pPr algn="just"/>
            <a:r>
              <a:rPr lang="en-US" dirty="0">
                <a:latin typeface="Times New Roman" pitchFamily="18" charset="0"/>
                <a:cs typeface="Times New Roman" pitchFamily="18" charset="0"/>
              </a:rPr>
              <a:t>After the 1971 War, Bhutto took over as president and the first civilian chief martial law administrator of Pakistan.</a:t>
            </a:r>
          </a:p>
          <a:p>
            <a:pPr algn="just"/>
            <a:r>
              <a:rPr lang="en-US" dirty="0">
                <a:latin typeface="Times New Roman" pitchFamily="18" charset="0"/>
                <a:cs typeface="Times New Roman" pitchFamily="18" charset="0"/>
              </a:rPr>
              <a:t> In this capacity, he negotiated the Shimla Agreement with Indian leader Indira Gandhi to establish peace.</a:t>
            </a:r>
          </a:p>
          <a:p>
            <a:endParaRPr lang="x-none" dirty="0"/>
          </a:p>
        </p:txBody>
      </p:sp>
    </p:spTree>
    <p:extLst>
      <p:ext uri="{BB962C8B-B14F-4D97-AF65-F5344CB8AC3E}">
        <p14:creationId xmlns:p14="http://schemas.microsoft.com/office/powerpoint/2010/main" val="849524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Constitutional Issue….</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On national development side Bhutto adopted a new constitution for Pakistan. </a:t>
            </a:r>
          </a:p>
          <a:p>
            <a:r>
              <a:rPr lang="en-US" dirty="0">
                <a:latin typeface="Times New Roman" pitchFamily="18" charset="0"/>
                <a:cs typeface="Times New Roman" pitchFamily="18" charset="0"/>
              </a:rPr>
              <a:t>Death penalty for it’s subversion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10204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1D77B6-3C9C-41C3-8BAD-5DA50A7F3FB0}"/>
              </a:ext>
            </a:extLst>
          </p:cNvPr>
          <p:cNvSpPr>
            <a:spLocks noGrp="1"/>
          </p:cNvSpPr>
          <p:nvPr>
            <p:ph idx="1"/>
          </p:nvPr>
        </p:nvSpPr>
        <p:spPr/>
        <p:txBody>
          <a:bodyPr/>
          <a:lstStyle/>
          <a:p>
            <a:endParaRPr lang="en-US" dirty="0">
              <a:solidFill>
                <a:srgbClr val="FF0000"/>
              </a:solidFill>
            </a:endParaRPr>
          </a:p>
          <a:p>
            <a:endParaRPr lang="en-US" dirty="0">
              <a:solidFill>
                <a:srgbClr val="FF0000"/>
              </a:solidFill>
            </a:endParaRPr>
          </a:p>
          <a:p>
            <a:endParaRPr lang="en-US" dirty="0"/>
          </a:p>
          <a:p>
            <a:pPr algn="just"/>
            <a:r>
              <a:rPr lang="en-US" sz="2800" b="1" dirty="0">
                <a:latin typeface="Times New Roman" pitchFamily="18" charset="0"/>
                <a:cs typeface="Times New Roman" pitchFamily="18" charset="0"/>
              </a:rPr>
              <a:t>Father of Nuclear deterrence </a:t>
            </a:r>
            <a:r>
              <a:rPr lang="en-US" sz="2800" b="1" dirty="0" err="1">
                <a:latin typeface="Times New Roman" pitchFamily="18" charset="0"/>
                <a:cs typeface="Times New Roman" pitchFamily="18" charset="0"/>
              </a:rPr>
              <a:t>programme</a:t>
            </a:r>
            <a:r>
              <a:rPr lang="en-US" sz="2800" b="1" dirty="0">
                <a:latin typeface="Times New Roman" pitchFamily="18" charset="0"/>
                <a:cs typeface="Times New Roman" pitchFamily="18" charset="0"/>
              </a:rPr>
              <a:t> </a:t>
            </a:r>
          </a:p>
          <a:p>
            <a:pPr marL="0" indent="0" algn="just">
              <a:buNone/>
            </a:pPr>
            <a:r>
              <a:rPr lang="en-US" sz="2800" b="1" dirty="0">
                <a:solidFill>
                  <a:srgbClr val="FF0000"/>
                </a:solidFill>
                <a:latin typeface="Times New Roman" pitchFamily="18" charset="0"/>
                <a:cs typeface="Times New Roman" pitchFamily="18" charset="0"/>
              </a:rPr>
              <a:t> </a:t>
            </a:r>
          </a:p>
          <a:p>
            <a:pPr algn="just"/>
            <a:endParaRPr lang="x-none"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5827172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87421-9788-4DAC-B8CD-7CED440A0A9D}"/>
              </a:ext>
            </a:extLst>
          </p:cNvPr>
          <p:cNvSpPr>
            <a:spLocks noGrp="1"/>
          </p:cNvSpPr>
          <p:nvPr>
            <p:ph type="title"/>
          </p:nvPr>
        </p:nvSpPr>
        <p:spPr>
          <a:xfrm>
            <a:off x="457200" y="304800"/>
            <a:ext cx="7620000" cy="1039091"/>
          </a:xfrm>
        </p:spPr>
        <p:txBody>
          <a:bodyPr/>
          <a:lstStyle/>
          <a:p>
            <a:r>
              <a:rPr lang="en-US" dirty="0">
                <a:latin typeface="Times New Roman" pitchFamily="18" charset="0"/>
                <a:cs typeface="Times New Roman" pitchFamily="18" charset="0"/>
              </a:rPr>
              <a:t>Ideological Dilemma Continued </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8D006013-C922-49FC-9690-27A448190C61}"/>
              </a:ext>
            </a:extLst>
          </p:cNvPr>
          <p:cNvSpPr>
            <a:spLocks noGrp="1"/>
          </p:cNvSpPr>
          <p:nvPr>
            <p:ph idx="1"/>
          </p:nvPr>
        </p:nvSpPr>
        <p:spPr/>
        <p:txBody>
          <a:bodyPr/>
          <a:lstStyle/>
          <a:p>
            <a:r>
              <a:rPr lang="en-US" altLang="en-US" dirty="0">
                <a:latin typeface="Times New Roman" pitchFamily="18" charset="0"/>
                <a:cs typeface="Times New Roman" pitchFamily="18" charset="0"/>
              </a:rPr>
              <a:t>Gave concessions to Jamaat-l </a:t>
            </a:r>
            <a:r>
              <a:rPr lang="en-US" altLang="en-US" dirty="0" err="1">
                <a:latin typeface="Times New Roman" pitchFamily="18" charset="0"/>
                <a:cs typeface="Times New Roman" pitchFamily="18" charset="0"/>
              </a:rPr>
              <a:t>Islami</a:t>
            </a:r>
            <a:endParaRPr lang="en-US" altLang="en-US" dirty="0">
              <a:latin typeface="Times New Roman" pitchFamily="18" charset="0"/>
              <a:cs typeface="Times New Roman" pitchFamily="18" charset="0"/>
            </a:endParaRPr>
          </a:p>
          <a:p>
            <a:r>
              <a:rPr lang="en-US" altLang="en-US" dirty="0">
                <a:latin typeface="Times New Roman" pitchFamily="18" charset="0"/>
                <a:cs typeface="Times New Roman" pitchFamily="18" charset="0"/>
              </a:rPr>
              <a:t>Islam declared state religion for the first time</a:t>
            </a:r>
          </a:p>
          <a:p>
            <a:pPr marL="285750" indent="-285750">
              <a:buFont typeface="Arial" pitchFamily="34" charset="0"/>
              <a:buChar char="•"/>
              <a:defRPr/>
            </a:pPr>
            <a:r>
              <a:rPr lang="en-GB" dirty="0">
                <a:latin typeface="Times New Roman" pitchFamily="18" charset="0"/>
                <a:cs typeface="Times New Roman" pitchFamily="18" charset="0"/>
              </a:rPr>
              <a:t>Council of Islamic Ideology</a:t>
            </a:r>
          </a:p>
          <a:p>
            <a:pPr marL="285750" indent="-285750">
              <a:buFont typeface="Arial" pitchFamily="34" charset="0"/>
              <a:buChar char="•"/>
              <a:defRPr/>
            </a:pPr>
            <a:r>
              <a:rPr lang="ru-RU" dirty="0">
                <a:latin typeface="Times New Roman" pitchFamily="18" charset="0"/>
                <a:cs typeface="Times New Roman" pitchFamily="18" charset="0"/>
              </a:rPr>
              <a:t>Principles of Policy</a:t>
            </a:r>
            <a:r>
              <a:rPr lang="en-GB" dirty="0">
                <a:latin typeface="Times New Roman" pitchFamily="18" charset="0"/>
                <a:cs typeface="Times New Roman" pitchFamily="18" charset="0"/>
              </a:rPr>
              <a:t>-----Islamic clauses</a:t>
            </a:r>
            <a:endParaRPr lang="en-US" altLang="en-US" dirty="0">
              <a:latin typeface="Times New Roman" pitchFamily="18" charset="0"/>
              <a:cs typeface="Times New Roman" pitchFamily="18" charset="0"/>
            </a:endParaRPr>
          </a:p>
          <a:p>
            <a:r>
              <a:rPr lang="en-US" altLang="en-US" dirty="0">
                <a:latin typeface="Times New Roman" pitchFamily="18" charset="0"/>
                <a:cs typeface="Times New Roman" pitchFamily="18" charset="0"/>
              </a:rPr>
              <a:t>Compulsory Islamic education</a:t>
            </a:r>
          </a:p>
          <a:p>
            <a:r>
              <a:rPr lang="en-US" altLang="en-US" dirty="0">
                <a:latin typeface="Times New Roman" pitchFamily="18" charset="0"/>
                <a:cs typeface="Times New Roman" pitchFamily="18" charset="0"/>
              </a:rPr>
              <a:t>Demanded published “error-free” Qur’an</a:t>
            </a:r>
          </a:p>
          <a:p>
            <a:r>
              <a:rPr lang="en-US" altLang="en-US" dirty="0">
                <a:latin typeface="Times New Roman" pitchFamily="18" charset="0"/>
                <a:cs typeface="Times New Roman" pitchFamily="18" charset="0"/>
              </a:rPr>
              <a:t>Banned horse racing, gambling, alcohol, night clubs and dancing.</a:t>
            </a:r>
          </a:p>
          <a:p>
            <a:r>
              <a:rPr lang="en-US" dirty="0">
                <a:latin typeface="Times New Roman" pitchFamily="18" charset="0"/>
                <a:cs typeface="Times New Roman" pitchFamily="18" charset="0"/>
              </a:rPr>
              <a:t>Islamic Summit</a:t>
            </a:r>
          </a:p>
          <a:p>
            <a:r>
              <a:rPr lang="en-US" dirty="0">
                <a:latin typeface="Times New Roman" pitchFamily="18" charset="0"/>
                <a:cs typeface="Times New Roman" pitchFamily="18" charset="0"/>
              </a:rPr>
              <a:t>First </a:t>
            </a:r>
            <a:r>
              <a:rPr lang="en-US" dirty="0" err="1">
                <a:latin typeface="Times New Roman" pitchFamily="18" charset="0"/>
                <a:cs typeface="Times New Roman" pitchFamily="18" charset="0"/>
              </a:rPr>
              <a:t>Seerat</a:t>
            </a:r>
            <a:r>
              <a:rPr lang="en-US" dirty="0">
                <a:latin typeface="Times New Roman" pitchFamily="18" charset="0"/>
                <a:cs typeface="Times New Roman" pitchFamily="18" charset="0"/>
              </a:rPr>
              <a:t> Conference</a:t>
            </a:r>
          </a:p>
          <a:p>
            <a:r>
              <a:rPr lang="en-US" dirty="0">
                <a:latin typeface="Times New Roman" pitchFamily="18" charset="0"/>
                <a:cs typeface="Times New Roman" pitchFamily="18" charset="0"/>
              </a:rPr>
              <a:t>Friday holiday</a:t>
            </a:r>
          </a:p>
          <a:p>
            <a:endParaRPr lang="x-none" dirty="0">
              <a:latin typeface="Times New Roman" pitchFamily="18" charset="0"/>
              <a:cs typeface="Times New Roman" pitchFamily="18" charset="0"/>
            </a:endParaRPr>
          </a:p>
          <a:p>
            <a:endParaRPr lang="en-US" altLang="en-US" dirty="0">
              <a:latin typeface="Times New Roman"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42887128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9C53E-CCE1-42B9-B843-9BB60AE59A8B}"/>
              </a:ext>
            </a:extLst>
          </p:cNvPr>
          <p:cNvSpPr>
            <a:spLocks noGrp="1"/>
          </p:cNvSpPr>
          <p:nvPr>
            <p:ph type="title"/>
          </p:nvPr>
        </p:nvSpPr>
        <p:spPr/>
        <p:txBody>
          <a:bodyPr/>
          <a:lstStyle/>
          <a:p>
            <a:r>
              <a:rPr lang="en-US" dirty="0">
                <a:latin typeface="Times New Roman" pitchFamily="18" charset="0"/>
                <a:cs typeface="Times New Roman" pitchFamily="18" charset="0"/>
              </a:rPr>
              <a:t>Judiciary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D056B1DA-302A-4F97-85C2-39557FF55F4A}"/>
              </a:ext>
            </a:extLst>
          </p:cNvPr>
          <p:cNvSpPr>
            <a:spLocks noGrp="1"/>
          </p:cNvSpPr>
          <p:nvPr>
            <p:ph idx="1"/>
          </p:nvPr>
        </p:nvSpPr>
        <p:spPr/>
        <p:txBody>
          <a:bodyPr/>
          <a:lstStyle/>
          <a:p>
            <a:endParaRPr lang="en-US" dirty="0"/>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Tenure of Chief justice was cut down to three years.</a:t>
            </a:r>
          </a:p>
          <a:p>
            <a:r>
              <a:rPr lang="ru-RU" dirty="0">
                <a:latin typeface="Times New Roman" pitchFamily="18" charset="0"/>
                <a:cs typeface="Times New Roman" pitchFamily="18" charset="0"/>
              </a:rPr>
              <a:t>Federal Shariat Court </a:t>
            </a:r>
            <a:endParaRPr lang="en-GB"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0705310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E1E015-0592-49F5-9D10-39F99134B747}"/>
              </a:ext>
            </a:extLst>
          </p:cNvPr>
          <p:cNvSpPr>
            <a:spLocks noGrp="1"/>
          </p:cNvSpPr>
          <p:nvPr>
            <p:ph type="title"/>
          </p:nvPr>
        </p:nvSpPr>
        <p:spPr/>
        <p:txBody>
          <a:bodyPr/>
          <a:lstStyle/>
          <a:p>
            <a:r>
              <a:rPr lang="en-US" dirty="0">
                <a:latin typeface="Times New Roman" pitchFamily="18" charset="0"/>
                <a:cs typeface="Times New Roman" pitchFamily="18" charset="0"/>
              </a:rPr>
              <a:t>Economic Development </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2476EB33-DCB8-4A57-A5FB-6B165A033C0A}"/>
              </a:ext>
            </a:extLst>
          </p:cNvPr>
          <p:cNvSpPr>
            <a:spLocks noGrp="1"/>
          </p:cNvSpPr>
          <p:nvPr>
            <p:ph idx="1"/>
          </p:nvPr>
        </p:nvSpPr>
        <p:spPr/>
        <p:txBody>
          <a:bodyPr/>
          <a:lstStyle/>
          <a:p>
            <a:r>
              <a:rPr lang="en-US" dirty="0">
                <a:latin typeface="Times New Roman" pitchFamily="18" charset="0"/>
                <a:cs typeface="Times New Roman" pitchFamily="18" charset="0"/>
              </a:rPr>
              <a:t>Nationalized 31 Industries - Relied on Bureaucracy- Further strengthen bureaucracy.</a:t>
            </a:r>
          </a:p>
          <a:p>
            <a:r>
              <a:rPr lang="en-US" dirty="0">
                <a:latin typeface="Times New Roman" pitchFamily="18" charset="0"/>
                <a:cs typeface="Times New Roman" pitchFamily="18" charset="0"/>
              </a:rPr>
              <a:t>Land Reforms: </a:t>
            </a:r>
          </a:p>
          <a:p>
            <a:r>
              <a:rPr lang="en-US" dirty="0">
                <a:latin typeface="Times New Roman" pitchFamily="18" charset="0"/>
                <a:cs typeface="Times New Roman" pitchFamily="18" charset="0"/>
              </a:rPr>
              <a:t>Ceiling on Land holding- </a:t>
            </a:r>
          </a:p>
          <a:p>
            <a:r>
              <a:rPr lang="en-US" dirty="0">
                <a:latin typeface="Times New Roman" pitchFamily="18" charset="0"/>
                <a:cs typeface="Times New Roman" pitchFamily="18" charset="0"/>
              </a:rPr>
              <a:t>150 acres irrigated – 300 acres unirrigated. Land was redistributed to landless </a:t>
            </a:r>
            <a:r>
              <a:rPr lang="en-US" dirty="0" smtClean="0">
                <a:latin typeface="Times New Roman" pitchFamily="18" charset="0"/>
                <a:cs typeface="Times New Roman" pitchFamily="18" charset="0"/>
              </a:rPr>
              <a:t>tenants.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Second Phase – 100 acres irrigated and 200 acres unirrigated. All land excess to this was allocated to the govt.      </a:t>
            </a: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49470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a:p>
          <a:p>
            <a:pPr algn="just"/>
            <a:r>
              <a:rPr lang="en-US" sz="2400" dirty="0">
                <a:latin typeface="Times New Roman" pitchFamily="18" charset="0"/>
                <a:cs typeface="Times New Roman" pitchFamily="18" charset="0"/>
              </a:rPr>
              <a:t>In this context, there is a salience of differing views that consider the representatives of mainstream/ orthodox Islamic sects to be regressive and divisive – and therefore, not in line with the democratic ideals of the Quaid. </a:t>
            </a:r>
          </a:p>
        </p:txBody>
      </p:sp>
    </p:spTree>
    <p:extLst>
      <p:ext uri="{BB962C8B-B14F-4D97-AF65-F5344CB8AC3E}">
        <p14:creationId xmlns:p14="http://schemas.microsoft.com/office/powerpoint/2010/main" val="21954950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95A97B-147F-444C-B975-6F2EA950BC91}"/>
              </a:ext>
            </a:extLst>
          </p:cNvPr>
          <p:cNvSpPr>
            <a:spLocks noGrp="1"/>
          </p:cNvSpPr>
          <p:nvPr>
            <p:ph idx="1"/>
          </p:nvPr>
        </p:nvSpPr>
        <p:spPr>
          <a:xfrm>
            <a:off x="457200" y="1295400"/>
            <a:ext cx="7620000" cy="4364182"/>
          </a:xfrm>
        </p:spPr>
        <p:txBody>
          <a:bodyPr/>
          <a:lstStyle/>
          <a:p>
            <a:pPr algn="just"/>
            <a:r>
              <a:rPr lang="en-US" dirty="0">
                <a:latin typeface="Times New Roman" pitchFamily="18" charset="0"/>
                <a:cs typeface="Times New Roman" pitchFamily="18" charset="0"/>
              </a:rPr>
              <a:t>Didn’t yield any result. Only 5548 person benefited by these measures of redistribution of 308,390 acres. </a:t>
            </a:r>
          </a:p>
          <a:p>
            <a:pPr algn="just"/>
            <a:r>
              <a:rPr lang="en-US" dirty="0" err="1">
                <a:latin typeface="Times New Roman" pitchFamily="18" charset="0"/>
                <a:cs typeface="Times New Roman" pitchFamily="18" charset="0"/>
              </a:rPr>
              <a:t>Centralised</a:t>
            </a:r>
            <a:r>
              <a:rPr lang="en-US" dirty="0">
                <a:latin typeface="Times New Roman" pitchFamily="18" charset="0"/>
                <a:cs typeface="Times New Roman" pitchFamily="18" charset="0"/>
              </a:rPr>
              <a:t> control</a:t>
            </a:r>
          </a:p>
          <a:p>
            <a:pPr algn="just"/>
            <a:r>
              <a:rPr lang="en-US" dirty="0">
                <a:latin typeface="Times New Roman" pitchFamily="18" charset="0"/>
                <a:cs typeface="Times New Roman" pitchFamily="18" charset="0"/>
              </a:rPr>
              <a:t>Negative Impact On Economy</a:t>
            </a:r>
          </a:p>
          <a:p>
            <a:pPr algn="just"/>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export to Middle East.</a:t>
            </a:r>
          </a:p>
          <a:p>
            <a:pPr algn="just"/>
            <a:r>
              <a:rPr lang="en-US" dirty="0">
                <a:latin typeface="Times New Roman" pitchFamily="18" charset="0"/>
                <a:cs typeface="Times New Roman" pitchFamily="18" charset="0"/>
              </a:rPr>
              <a:t>Massive floods in 1973</a:t>
            </a:r>
          </a:p>
          <a:p>
            <a:pPr algn="just"/>
            <a:r>
              <a:rPr lang="en-US" dirty="0">
                <a:latin typeface="Times New Roman" pitchFamily="18" charset="0"/>
                <a:cs typeface="Times New Roman" pitchFamily="18" charset="0"/>
              </a:rPr>
              <a:t>Increase in oil price – 4 fold</a:t>
            </a:r>
          </a:p>
          <a:p>
            <a:pPr algn="just"/>
            <a:r>
              <a:rPr lang="en-US" dirty="0">
                <a:latin typeface="Times New Roman" pitchFamily="18" charset="0"/>
                <a:cs typeface="Times New Roman" pitchFamily="18" charset="0"/>
              </a:rPr>
              <a:t>1974-77- world recession</a:t>
            </a:r>
          </a:p>
          <a:p>
            <a:pPr algn="just"/>
            <a:r>
              <a:rPr lang="en-US" dirty="0">
                <a:latin typeface="Times New Roman" pitchFamily="18" charset="0"/>
                <a:cs typeface="Times New Roman" pitchFamily="18" charset="0"/>
              </a:rPr>
              <a:t>Huge failure of cotton crop</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42279718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A3150B-4210-49F0-8069-FCD9DBC93FD6}"/>
              </a:ext>
            </a:extLst>
          </p:cNvPr>
          <p:cNvSpPr>
            <a:spLocks noGrp="1"/>
          </p:cNvSpPr>
          <p:nvPr>
            <p:ph idx="1"/>
          </p:nvPr>
        </p:nvSpPr>
        <p:spPr/>
        <p:txBody>
          <a:bodyPr/>
          <a:lstStyle/>
          <a:p>
            <a:r>
              <a:rPr lang="en-US" dirty="0">
                <a:latin typeface="Times New Roman" pitchFamily="18" charset="0"/>
                <a:cs typeface="Times New Roman" pitchFamily="18" charset="0"/>
              </a:rPr>
              <a:t>Port </a:t>
            </a:r>
            <a:r>
              <a:rPr lang="en-US" dirty="0" err="1">
                <a:latin typeface="Times New Roman" pitchFamily="18" charset="0"/>
                <a:cs typeface="Times New Roman" pitchFamily="18" charset="0"/>
              </a:rPr>
              <a:t>Qasim</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Pakistan Steel Mill</a:t>
            </a:r>
          </a:p>
        </p:txBody>
      </p:sp>
    </p:spTree>
    <p:extLst>
      <p:ext uri="{BB962C8B-B14F-4D97-AF65-F5344CB8AC3E}">
        <p14:creationId xmlns:p14="http://schemas.microsoft.com/office/powerpoint/2010/main" val="25872772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9D4D0-196C-4DD2-8A60-BD967D070C4B}"/>
              </a:ext>
            </a:extLst>
          </p:cNvPr>
          <p:cNvSpPr>
            <a:spLocks noGrp="1"/>
          </p:cNvSpPr>
          <p:nvPr>
            <p:ph type="title"/>
          </p:nvPr>
        </p:nvSpPr>
        <p:spPr/>
        <p:txBody>
          <a:bodyPr/>
          <a:lstStyle/>
          <a:p>
            <a:r>
              <a:rPr lang="en-US" dirty="0">
                <a:latin typeface="Times New Roman" pitchFamily="18" charset="0"/>
                <a:cs typeface="Times New Roman" pitchFamily="18" charset="0"/>
              </a:rPr>
              <a:t>Political Participation</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8CD9A8D2-66CE-430A-BEF8-5B4C1C8F825F}"/>
              </a:ext>
            </a:extLst>
          </p:cNvPr>
          <p:cNvSpPr>
            <a:spLocks noGrp="1"/>
          </p:cNvSpPr>
          <p:nvPr>
            <p:ph idx="1"/>
          </p:nvPr>
        </p:nvSpPr>
        <p:spPr/>
        <p:txBody>
          <a:bodyPr/>
          <a:lstStyle/>
          <a:p>
            <a:endParaRPr lang="en-US" dirty="0"/>
          </a:p>
          <a:p>
            <a:r>
              <a:rPr lang="en-US" dirty="0">
                <a:latin typeface="Times New Roman" pitchFamily="18" charset="0"/>
                <a:cs typeface="Times New Roman" pitchFamily="18" charset="0"/>
              </a:rPr>
              <a:t>Ordered the Pakistan Army to suppress the insurgency in </a:t>
            </a:r>
            <a:r>
              <a:rPr lang="en-US" dirty="0" smtClean="0">
                <a:latin typeface="Times New Roman" pitchFamily="18" charset="0"/>
                <a:cs typeface="Times New Roman" pitchFamily="18" charset="0"/>
              </a:rPr>
              <a:t>Baluchistan.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Suppression of political opponents.</a:t>
            </a:r>
          </a:p>
          <a:p>
            <a:r>
              <a:rPr lang="en-US" dirty="0">
                <a:latin typeface="Times New Roman" pitchFamily="18" charset="0"/>
                <a:cs typeface="Times New Roman" pitchFamily="18" charset="0"/>
              </a:rPr>
              <a:t>Dismissal of Provincial governments of NWFP and </a:t>
            </a:r>
            <a:r>
              <a:rPr lang="en-US" dirty="0" smtClean="0">
                <a:latin typeface="Times New Roman" pitchFamily="18" charset="0"/>
                <a:cs typeface="Times New Roman" pitchFamily="18" charset="0"/>
              </a:rPr>
              <a:t>Baluchistan </a:t>
            </a:r>
            <a:r>
              <a:rPr lang="en-US" dirty="0">
                <a:latin typeface="Times New Roman" pitchFamily="18" charset="0"/>
                <a:cs typeface="Times New Roman" pitchFamily="18" charset="0"/>
              </a:rPr>
              <a:t>headed by a coalition of NAP and JUI. </a:t>
            </a:r>
          </a:p>
          <a:p>
            <a:endParaRPr lang="en-US" dirty="0">
              <a:latin typeface="Times New Roman"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370691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0F982-F404-4905-8D89-715C8FF21028}"/>
              </a:ext>
            </a:extLst>
          </p:cNvPr>
          <p:cNvSpPr>
            <a:spLocks noGrp="1"/>
          </p:cNvSpPr>
          <p:nvPr>
            <p:ph type="title"/>
          </p:nvPr>
        </p:nvSpPr>
        <p:spPr/>
        <p:txBody>
          <a:bodyPr/>
          <a:lstStyle/>
          <a:p>
            <a:r>
              <a:rPr lang="en-US" dirty="0">
                <a:latin typeface="Times New Roman" pitchFamily="18" charset="0"/>
                <a:cs typeface="Times New Roman" pitchFamily="18" charset="0"/>
              </a:rPr>
              <a:t>Transparency/ Corruption</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73746BCB-3943-4863-9759-B67203056CE8}"/>
              </a:ext>
            </a:extLst>
          </p:cNvPr>
          <p:cNvSpPr>
            <a:spLocks noGrp="1"/>
          </p:cNvSpPr>
          <p:nvPr>
            <p:ph idx="1"/>
          </p:nvPr>
        </p:nvSpPr>
        <p:spPr/>
        <p:txBody>
          <a:bodyPr/>
          <a:lstStyle/>
          <a:p>
            <a:pPr marL="0" indent="0">
              <a:buNone/>
            </a:pPr>
            <a:endParaRPr lang="en-US" dirty="0"/>
          </a:p>
          <a:p>
            <a:pPr algn="just"/>
            <a:r>
              <a:rPr lang="en-US" dirty="0">
                <a:latin typeface="Times New Roman" pitchFamily="18" charset="0"/>
                <a:cs typeface="Times New Roman" pitchFamily="18" charset="0"/>
              </a:rPr>
              <a:t>Bhutto became increasingly unpopular over allegations of corruption.</a:t>
            </a:r>
          </a:p>
          <a:p>
            <a:pPr algn="just"/>
            <a:r>
              <a:rPr lang="en-US" dirty="0">
                <a:latin typeface="Times New Roman" pitchFamily="18" charset="0"/>
                <a:cs typeface="Times New Roman" pitchFamily="18" charset="0"/>
              </a:rPr>
              <a:t>General Elections were held on March 7, 1977. PPP emerged as the victorious Party.</a:t>
            </a:r>
          </a:p>
          <a:p>
            <a:pPr algn="just"/>
            <a:r>
              <a:rPr lang="en-US" dirty="0">
                <a:latin typeface="Times New Roman" pitchFamily="18" charset="0"/>
                <a:cs typeface="Times New Roman" pitchFamily="18" charset="0"/>
              </a:rPr>
              <a:t>PNA accused government of rigging in the elections. </a:t>
            </a:r>
          </a:p>
          <a:p>
            <a:pPr algn="just"/>
            <a:r>
              <a:rPr lang="en-US" dirty="0">
                <a:latin typeface="Times New Roman" pitchFamily="18" charset="0"/>
                <a:cs typeface="Times New Roman" pitchFamily="18" charset="0"/>
              </a:rPr>
              <a:t>Negotiations with PNA resumed. An Agreement was reached on June 8, 1977 for holding Fresh Elections on October 1977. </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3412110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1F8B5-9B2D-4509-9FE7-5920C4DEE71B}"/>
              </a:ext>
            </a:extLst>
          </p:cNvPr>
          <p:cNvSpPr>
            <a:spLocks noGrp="1"/>
          </p:cNvSpPr>
          <p:nvPr>
            <p:ph type="title"/>
          </p:nvPr>
        </p:nvSpPr>
        <p:spPr/>
        <p:txBody>
          <a:bodyPr/>
          <a:lstStyle/>
          <a:p>
            <a:r>
              <a:rPr lang="en-US" dirty="0">
                <a:latin typeface="Times New Roman" pitchFamily="18" charset="0"/>
                <a:cs typeface="Times New Roman" pitchFamily="18" charset="0"/>
              </a:rPr>
              <a:t>Bureaucracy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FC708C71-E98C-449B-8009-A20BD41F8FAC}"/>
              </a:ext>
            </a:extLst>
          </p:cNvPr>
          <p:cNvSpPr>
            <a:spLocks noGrp="1"/>
          </p:cNvSpPr>
          <p:nvPr>
            <p:ph idx="1"/>
          </p:nvPr>
        </p:nvSpPr>
        <p:spPr/>
        <p:txBody>
          <a:bodyPr>
            <a:normAutofit/>
          </a:bodyPr>
          <a:lstStyle/>
          <a:p>
            <a:r>
              <a:rPr lang="en-US" dirty="0">
                <a:latin typeface="Times New Roman" pitchFamily="18" charset="0"/>
                <a:cs typeface="Times New Roman" pitchFamily="18" charset="0"/>
              </a:rPr>
              <a:t>Tried to clip the wings of bureaucracy.</a:t>
            </a:r>
          </a:p>
          <a:p>
            <a:r>
              <a:rPr lang="en-US" dirty="0">
                <a:latin typeface="Times New Roman" pitchFamily="18" charset="0"/>
                <a:cs typeface="Times New Roman" pitchFamily="18" charset="0"/>
              </a:rPr>
              <a:t>Fired </a:t>
            </a:r>
            <a:r>
              <a:rPr lang="en-US" dirty="0" err="1" smtClean="0">
                <a:latin typeface="Times New Roman" pitchFamily="18" charset="0"/>
                <a:cs typeface="Times New Roman" pitchFamily="18" charset="0"/>
              </a:rPr>
              <a:t>Roiadad</a:t>
            </a:r>
            <a:r>
              <a:rPr lang="en-US" dirty="0" smtClean="0">
                <a:latin typeface="Times New Roman" pitchFamily="18" charset="0"/>
                <a:cs typeface="Times New Roman" pitchFamily="18" charset="0"/>
              </a:rPr>
              <a:t> Khan</a:t>
            </a:r>
            <a:r>
              <a:rPr lang="en-US" dirty="0">
                <a:latin typeface="Times New Roman" pitchFamily="18" charset="0"/>
                <a:cs typeface="Times New Roman" pitchFamily="18" charset="0"/>
              </a:rPr>
              <a:t>, Altaf </a:t>
            </a:r>
            <a:r>
              <a:rPr lang="en-US" dirty="0" err="1">
                <a:latin typeface="Times New Roman" pitchFamily="18" charset="0"/>
                <a:cs typeface="Times New Roman" pitchFamily="18" charset="0"/>
              </a:rPr>
              <a:t>Gauhar</a:t>
            </a:r>
            <a:r>
              <a:rPr lang="en-US" dirty="0">
                <a:latin typeface="Times New Roman" pitchFamily="18" charset="0"/>
                <a:cs typeface="Times New Roman" pitchFamily="18" charset="0"/>
              </a:rPr>
              <a:t> behind the bar.</a:t>
            </a:r>
          </a:p>
          <a:p>
            <a:r>
              <a:rPr lang="en-US" dirty="0">
                <a:latin typeface="Times New Roman" pitchFamily="18" charset="0"/>
                <a:cs typeface="Times New Roman" pitchFamily="18" charset="0"/>
              </a:rPr>
              <a:t>Replaced by linear all Pakistan unified grades structure to replace Elite status of CSPs.</a:t>
            </a:r>
          </a:p>
          <a:p>
            <a:r>
              <a:rPr lang="en-US" dirty="0">
                <a:latin typeface="Times New Roman" pitchFamily="18" charset="0"/>
                <a:cs typeface="Times New Roman" pitchFamily="18" charset="0"/>
              </a:rPr>
              <a:t>Dismissal of 1300 civil servants in1972 under the Martial Law Ordinance.</a:t>
            </a:r>
          </a:p>
          <a:p>
            <a:r>
              <a:rPr lang="en-US" dirty="0">
                <a:latin typeface="Times New Roman" pitchFamily="18" charset="0"/>
                <a:cs typeface="Times New Roman" pitchFamily="18" charset="0"/>
              </a:rPr>
              <a:t>Bureaucracy was divided into central and provincial level</a:t>
            </a:r>
          </a:p>
          <a:p>
            <a:r>
              <a:rPr lang="en-US" dirty="0">
                <a:latin typeface="Times New Roman" pitchFamily="18" charset="0"/>
                <a:cs typeface="Times New Roman" pitchFamily="18" charset="0"/>
              </a:rPr>
              <a:t>abolition of CSP but key posts still with DMG. </a:t>
            </a:r>
          </a:p>
          <a:p>
            <a:r>
              <a:rPr lang="en-US" dirty="0">
                <a:latin typeface="Times New Roman" pitchFamily="18" charset="0"/>
                <a:cs typeface="Times New Roman" pitchFamily="18" charset="0"/>
              </a:rPr>
              <a:t>Literal entry to bring experts in govt.</a:t>
            </a:r>
          </a:p>
          <a:p>
            <a:pPr marL="0" indent="0">
              <a:buNone/>
            </a:pPr>
            <a:r>
              <a:rPr lang="en-US" dirty="0">
                <a:latin typeface="Times New Roman" pitchFamily="18" charset="0"/>
                <a:cs typeface="Times New Roman" pitchFamily="18" charset="0"/>
              </a:rPr>
              <a:t> </a:t>
            </a: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5492708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892CCE-B2AB-40FC-9ED7-3F8D209CB965}"/>
              </a:ext>
            </a:extLst>
          </p:cNvPr>
          <p:cNvSpPr>
            <a:spLocks noGrp="1"/>
          </p:cNvSpPr>
          <p:nvPr>
            <p:ph type="title"/>
          </p:nvPr>
        </p:nvSpPr>
        <p:spPr/>
        <p:txBody>
          <a:bodyPr/>
          <a:lstStyle/>
          <a:p>
            <a:r>
              <a:rPr lang="en-US" dirty="0">
                <a:latin typeface="Times New Roman" pitchFamily="18" charset="0"/>
                <a:cs typeface="Times New Roman" pitchFamily="18" charset="0"/>
              </a:rPr>
              <a:t>Relations with Military</a:t>
            </a:r>
            <a:endParaRPr lang="x-none"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6CC23415-78FE-457D-B2A5-830322DAAF8B}"/>
              </a:ext>
            </a:extLst>
          </p:cNvPr>
          <p:cNvSpPr>
            <a:spLocks noGrp="1"/>
          </p:cNvSpPr>
          <p:nvPr>
            <p:ph idx="1"/>
          </p:nvPr>
        </p:nvSpPr>
        <p:spPr/>
        <p:txBody>
          <a:bodyPr>
            <a:normAutofit/>
          </a:bodyPr>
          <a:lstStyle/>
          <a:p>
            <a:pPr algn="just"/>
            <a:r>
              <a:rPr lang="en-US" dirty="0">
                <a:latin typeface="Times New Roman" pitchFamily="18" charset="0"/>
                <a:cs typeface="Times New Roman" pitchFamily="18" charset="0"/>
              </a:rPr>
              <a:t>Confronted abortive coup of 40 officers.;</a:t>
            </a:r>
          </a:p>
          <a:p>
            <a:pPr algn="just"/>
            <a:r>
              <a:rPr lang="en-US" dirty="0">
                <a:latin typeface="Times New Roman" pitchFamily="18" charset="0"/>
                <a:cs typeface="Times New Roman" pitchFamily="18" charset="0"/>
              </a:rPr>
              <a:t>Sent 43 senior officers home in first 4 months. </a:t>
            </a:r>
          </a:p>
          <a:p>
            <a:pPr algn="just"/>
            <a:r>
              <a:rPr lang="en-US" dirty="0">
                <a:latin typeface="Times New Roman" pitchFamily="18" charset="0"/>
                <a:cs typeface="Times New Roman" pitchFamily="18" charset="0"/>
              </a:rPr>
              <a:t>Federal Security Force- To reduce army’s role. </a:t>
            </a:r>
          </a:p>
          <a:p>
            <a:pPr algn="just"/>
            <a:r>
              <a:rPr lang="en-US" dirty="0">
                <a:latin typeface="Times New Roman" pitchFamily="18" charset="0"/>
                <a:cs typeface="Times New Roman" pitchFamily="18" charset="0"/>
              </a:rPr>
              <a:t>Contradictory policy towards armed forces-exempted  military officers from land reforms. </a:t>
            </a:r>
          </a:p>
          <a:p>
            <a:pPr marL="114300" indent="0" algn="just">
              <a:buNone/>
            </a:pPr>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38154500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r>
              <a:rPr lang="en-US" dirty="0" err="1">
                <a:latin typeface="Times New Roman" pitchFamily="18" charset="0"/>
                <a:cs typeface="Times New Roman" pitchFamily="18" charset="0"/>
              </a:rPr>
              <a:t>Zulfikar</a:t>
            </a:r>
            <a:r>
              <a:rPr lang="en-US" dirty="0">
                <a:latin typeface="Times New Roman" pitchFamily="18" charset="0"/>
                <a:cs typeface="Times New Roman" pitchFamily="18" charset="0"/>
              </a:rPr>
              <a:t> Ali Bhutto was arrested on July 5, 1977 and released on July 28, 1977.</a:t>
            </a:r>
          </a:p>
          <a:p>
            <a:r>
              <a:rPr lang="en-US" dirty="0">
                <a:latin typeface="Times New Roman" pitchFamily="18" charset="0"/>
                <a:cs typeface="Times New Roman" pitchFamily="18" charset="0"/>
              </a:rPr>
              <a:t>Re-arrested on September 3, 1977 from Karachi, on the charges of murder case and was executed on April 4, despite a controversial trial and protest.</a:t>
            </a:r>
          </a:p>
          <a:p>
            <a:r>
              <a:rPr lang="en-US" dirty="0">
                <a:latin typeface="Times New Roman" pitchFamily="18" charset="0"/>
                <a:cs typeface="Times New Roman" pitchFamily="18" charset="0"/>
              </a:rPr>
              <a:t>On July 5, 1977 COAS General Zia-ul-</a:t>
            </a:r>
            <a:r>
              <a:rPr lang="en-US" dirty="0" err="1">
                <a:latin typeface="Times New Roman" pitchFamily="18" charset="0"/>
                <a:cs typeface="Times New Roman" pitchFamily="18" charset="0"/>
              </a:rPr>
              <a:t>Haq</a:t>
            </a:r>
            <a:r>
              <a:rPr lang="en-US" dirty="0">
                <a:latin typeface="Times New Roman" pitchFamily="18" charset="0"/>
                <a:cs typeface="Times New Roman" pitchFamily="18" charset="0"/>
              </a:rPr>
              <a:t> imposed Martial Law.</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497153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a:latin typeface="Times New Roman" pitchFamily="18" charset="0"/>
                <a:cs typeface="Times New Roman" pitchFamily="18" charset="0"/>
              </a:rPr>
              <a:t>Akbar </a:t>
            </a:r>
            <a:r>
              <a:rPr lang="en-US" dirty="0" err="1">
                <a:latin typeface="Times New Roman" pitchFamily="18" charset="0"/>
                <a:cs typeface="Times New Roman" pitchFamily="18" charset="0"/>
              </a:rPr>
              <a:t>Zaidi</a:t>
            </a:r>
            <a:r>
              <a:rPr lang="en-US" dirty="0">
                <a:latin typeface="Times New Roman" pitchFamily="18" charset="0"/>
                <a:cs typeface="Times New Roman" pitchFamily="18" charset="0"/>
              </a:rPr>
              <a:t>, The State of Democracy in Pakistan: The politics of Democracy and of Good Governance in Pakistan(pildat:2009)</a:t>
            </a:r>
          </a:p>
          <a:p>
            <a:pPr lvl="0" algn="just"/>
            <a:r>
              <a:rPr lang="en-US" dirty="0">
                <a:latin typeface="Times New Roman" pitchFamily="18" charset="0"/>
                <a:cs typeface="Times New Roman" pitchFamily="18" charset="0"/>
              </a:rPr>
              <a:t>Adel M. </a:t>
            </a:r>
            <a:r>
              <a:rPr lang="en-US" dirty="0" err="1">
                <a:latin typeface="Times New Roman" pitchFamily="18" charset="0"/>
                <a:cs typeface="Times New Roman" pitchFamily="18" charset="0"/>
              </a:rPr>
              <a:t>Abdellatif</a:t>
            </a:r>
            <a:r>
              <a:rPr lang="en-US" dirty="0">
                <a:latin typeface="Times New Roman" pitchFamily="18" charset="0"/>
                <a:cs typeface="Times New Roman" pitchFamily="18" charset="0"/>
              </a:rPr>
              <a:t>, Good Governance and its Relationship to Democracy and Economic Development, Global Forum 111 on Fighting Corruption  and safeguarding integrity </a:t>
            </a:r>
            <a:r>
              <a:rPr lang="en-US" dirty="0" err="1">
                <a:latin typeface="Times New Roman" pitchFamily="18" charset="0"/>
                <a:cs typeface="Times New Roman" pitchFamily="18" charset="0"/>
              </a:rPr>
              <a:t>Seol</a:t>
            </a:r>
            <a:r>
              <a:rPr lang="en-US" dirty="0">
                <a:latin typeface="Times New Roman" pitchFamily="18" charset="0"/>
                <a:cs typeface="Times New Roman" pitchFamily="18" charset="0"/>
              </a:rPr>
              <a:t>, 2003</a:t>
            </a:r>
          </a:p>
          <a:p>
            <a:pPr lvl="0" algn="just"/>
            <a:r>
              <a:rPr lang="en-US" dirty="0" err="1">
                <a:latin typeface="Times New Roman" pitchFamily="18" charset="0"/>
                <a:cs typeface="Times New Roman" pitchFamily="18" charset="0"/>
              </a:rPr>
              <a:t>Hussain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M.,Hussain</a:t>
            </a:r>
            <a:r>
              <a:rPr lang="en-US" dirty="0">
                <a:latin typeface="Times New Roman" pitchFamily="18" charset="0"/>
                <a:cs typeface="Times New Roman" pitchFamily="18" charset="0"/>
              </a:rPr>
              <a:t>. A. “Pakistan—Problems of Governance,” Vanguard, 1993. 121-159</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80000"/>
              </a:lnSpc>
              <a:buFont typeface="Wingdings 3" charset="2"/>
              <a:buChar char=""/>
              <a:defRPr/>
            </a:pPr>
            <a:r>
              <a:rPr lang="en-US" dirty="0">
                <a:solidFill>
                  <a:schemeClr val="tx1">
                    <a:lumMod val="75000"/>
                    <a:lumOff val="25000"/>
                  </a:schemeClr>
                </a:solidFill>
                <a:latin typeface="Times New Roman" pitchFamily="18" charset="0"/>
                <a:cs typeface="Times New Roman" pitchFamily="18" charset="0"/>
              </a:rPr>
              <a:t>Ahmad, Aziz.  “Islamic Modernism in India and Pakistan, 1857-1964.” </a:t>
            </a:r>
            <a:r>
              <a:rPr lang="en-US" i="1" dirty="0">
                <a:solidFill>
                  <a:schemeClr val="tx1">
                    <a:lumMod val="75000"/>
                    <a:lumOff val="25000"/>
                  </a:schemeClr>
                </a:solidFill>
                <a:latin typeface="Times New Roman" pitchFamily="18" charset="0"/>
                <a:cs typeface="Times New Roman" pitchFamily="18" charset="0"/>
              </a:rPr>
              <a:t>The Genesis of Pakistan.  </a:t>
            </a:r>
            <a:r>
              <a:rPr lang="en-US" dirty="0">
                <a:solidFill>
                  <a:schemeClr val="tx1">
                    <a:lumMod val="75000"/>
                    <a:lumOff val="25000"/>
                  </a:schemeClr>
                </a:solidFill>
                <a:latin typeface="Times New Roman" pitchFamily="18" charset="0"/>
                <a:cs typeface="Times New Roman" pitchFamily="18" charset="0"/>
              </a:rPr>
              <a:t>London: Oxford University Press, 1970.</a:t>
            </a:r>
          </a:p>
          <a:p>
            <a:pPr algn="just">
              <a:lnSpc>
                <a:spcPct val="80000"/>
              </a:lnSpc>
              <a:buNone/>
              <a:defRPr/>
            </a:pPr>
            <a:endParaRPr lang="en-US" dirty="0">
              <a:solidFill>
                <a:schemeClr val="tx1">
                  <a:lumMod val="75000"/>
                  <a:lumOff val="25000"/>
                </a:schemeClr>
              </a:solidFill>
              <a:latin typeface="Times New Roman" pitchFamily="18" charset="0"/>
              <a:cs typeface="Times New Roman" pitchFamily="18" charset="0"/>
            </a:endParaRPr>
          </a:p>
          <a:p>
            <a:pPr algn="just">
              <a:buFont typeface="Wingdings 3" charset="2"/>
              <a:buChar char=""/>
              <a:defRPr/>
            </a:pPr>
            <a:r>
              <a:rPr lang="en-GB" dirty="0">
                <a:solidFill>
                  <a:schemeClr val="tx1">
                    <a:lumMod val="75000"/>
                    <a:lumOff val="25000"/>
                  </a:schemeClr>
                </a:solidFill>
                <a:latin typeface="Times New Roman" pitchFamily="18" charset="0"/>
                <a:cs typeface="Times New Roman" pitchFamily="18" charset="0"/>
              </a:rPr>
              <a:t>Ahmed, </a:t>
            </a:r>
            <a:r>
              <a:rPr lang="en-GB" dirty="0" err="1">
                <a:solidFill>
                  <a:schemeClr val="tx1">
                    <a:lumMod val="75000"/>
                    <a:lumOff val="25000"/>
                  </a:schemeClr>
                </a:solidFill>
                <a:latin typeface="Times New Roman" pitchFamily="18" charset="0"/>
                <a:cs typeface="Times New Roman" pitchFamily="18" charset="0"/>
              </a:rPr>
              <a:t>Mushtaq</a:t>
            </a:r>
            <a:r>
              <a:rPr lang="en-GB" dirty="0">
                <a:solidFill>
                  <a:schemeClr val="tx1">
                    <a:lumMod val="75000"/>
                    <a:lumOff val="25000"/>
                  </a:schemeClr>
                </a:solidFill>
                <a:latin typeface="Times New Roman" pitchFamily="18" charset="0"/>
                <a:cs typeface="Times New Roman" pitchFamily="18" charset="0"/>
              </a:rPr>
              <a:t>. </a:t>
            </a:r>
            <a:r>
              <a:rPr lang="en-GB" i="1" dirty="0">
                <a:solidFill>
                  <a:schemeClr val="tx1">
                    <a:lumMod val="75000"/>
                    <a:lumOff val="25000"/>
                  </a:schemeClr>
                </a:solidFill>
                <a:latin typeface="Times New Roman" pitchFamily="18" charset="0"/>
                <a:cs typeface="Times New Roman" pitchFamily="18" charset="0"/>
              </a:rPr>
              <a:t>Government and Politics in Pakistan,</a:t>
            </a:r>
            <a:r>
              <a:rPr lang="en-GB" dirty="0">
                <a:solidFill>
                  <a:schemeClr val="tx1">
                    <a:lumMod val="75000"/>
                    <a:lumOff val="25000"/>
                  </a:schemeClr>
                </a:solidFill>
                <a:latin typeface="Times New Roman" pitchFamily="18" charset="0"/>
                <a:cs typeface="Times New Roman" pitchFamily="18" charset="0"/>
              </a:rPr>
              <a:t> Karachi: Royal Book Company, 1970.</a:t>
            </a:r>
          </a:p>
          <a:p>
            <a:pPr marL="0" indent="0" algn="just">
              <a:buNone/>
              <a:defRPr/>
            </a:pPr>
            <a:endParaRPr lang="en-GB" dirty="0">
              <a:solidFill>
                <a:schemeClr val="tx1">
                  <a:lumMod val="75000"/>
                  <a:lumOff val="25000"/>
                </a:schemeClr>
              </a:solidFill>
              <a:latin typeface="Times New Roman" pitchFamily="18" charset="0"/>
              <a:cs typeface="Times New Roman" pitchFamily="18" charset="0"/>
            </a:endParaRPr>
          </a:p>
          <a:p>
            <a:pPr algn="just">
              <a:buFont typeface="Wingdings 3" charset="2"/>
              <a:buChar char=""/>
              <a:defRPr/>
            </a:pPr>
            <a:r>
              <a:rPr lang="en-GB" dirty="0">
                <a:solidFill>
                  <a:schemeClr val="tx1">
                    <a:lumMod val="75000"/>
                    <a:lumOff val="25000"/>
                  </a:schemeClr>
                </a:solidFill>
                <a:latin typeface="Times New Roman" pitchFamily="18" charset="0"/>
                <a:cs typeface="Times New Roman" pitchFamily="18" charset="0"/>
              </a:rPr>
              <a:t> Ahmed, </a:t>
            </a:r>
            <a:r>
              <a:rPr lang="en-GB" dirty="0" err="1">
                <a:solidFill>
                  <a:schemeClr val="tx1">
                    <a:lumMod val="75000"/>
                    <a:lumOff val="25000"/>
                  </a:schemeClr>
                </a:solidFill>
                <a:latin typeface="Times New Roman" pitchFamily="18" charset="0"/>
                <a:cs typeface="Times New Roman" pitchFamily="18" charset="0"/>
              </a:rPr>
              <a:t>Mushtaq</a:t>
            </a:r>
            <a:r>
              <a:rPr lang="en-GB" dirty="0">
                <a:solidFill>
                  <a:schemeClr val="tx1">
                    <a:lumMod val="75000"/>
                    <a:lumOff val="25000"/>
                  </a:schemeClr>
                </a:solidFill>
                <a:latin typeface="Times New Roman" pitchFamily="18" charset="0"/>
                <a:cs typeface="Times New Roman" pitchFamily="18" charset="0"/>
              </a:rPr>
              <a:t>. </a:t>
            </a:r>
            <a:r>
              <a:rPr lang="en-GB" i="1" dirty="0">
                <a:solidFill>
                  <a:schemeClr val="tx1">
                    <a:lumMod val="75000"/>
                    <a:lumOff val="25000"/>
                  </a:schemeClr>
                </a:solidFill>
                <a:latin typeface="Times New Roman" pitchFamily="18" charset="0"/>
                <a:cs typeface="Times New Roman" pitchFamily="18" charset="0"/>
              </a:rPr>
              <a:t>Politics of Crises,</a:t>
            </a:r>
            <a:r>
              <a:rPr lang="en-GB" dirty="0">
                <a:solidFill>
                  <a:schemeClr val="tx1">
                    <a:lumMod val="75000"/>
                    <a:lumOff val="25000"/>
                  </a:schemeClr>
                </a:solidFill>
                <a:latin typeface="Times New Roman" pitchFamily="18" charset="0"/>
                <a:cs typeface="Times New Roman" pitchFamily="18" charset="0"/>
              </a:rPr>
              <a:t> Karachi: Royal Book Company, 1987. </a:t>
            </a:r>
          </a:p>
          <a:p>
            <a:pPr marL="0" indent="0" algn="just">
              <a:buNone/>
              <a:defRPr/>
            </a:pPr>
            <a:endParaRPr lang="en-GB" dirty="0">
              <a:solidFill>
                <a:schemeClr val="tx1">
                  <a:lumMod val="75000"/>
                  <a:lumOff val="25000"/>
                </a:schemeClr>
              </a:solidFill>
              <a:latin typeface="Times New Roman" pitchFamily="18" charset="0"/>
              <a:cs typeface="Times New Roman" pitchFamily="18" charset="0"/>
            </a:endParaRPr>
          </a:p>
          <a:p>
            <a:pPr algn="just">
              <a:buFont typeface="Wingdings 3" charset="2"/>
              <a:buChar char=""/>
              <a:defRPr/>
            </a:pPr>
            <a:r>
              <a:rPr lang="en-GB" dirty="0">
                <a:solidFill>
                  <a:schemeClr val="tx1">
                    <a:lumMod val="75000"/>
                    <a:lumOff val="25000"/>
                  </a:schemeClr>
                </a:solidFill>
                <a:latin typeface="Times New Roman" pitchFamily="18" charset="0"/>
                <a:cs typeface="Times New Roman" pitchFamily="18" charset="0"/>
              </a:rPr>
              <a:t>Aziz, K.K. </a:t>
            </a:r>
            <a:r>
              <a:rPr lang="en-GB" i="1" dirty="0">
                <a:solidFill>
                  <a:schemeClr val="tx1">
                    <a:lumMod val="75000"/>
                    <a:lumOff val="25000"/>
                  </a:schemeClr>
                </a:solidFill>
                <a:latin typeface="Times New Roman" pitchFamily="18" charset="0"/>
                <a:cs typeface="Times New Roman" pitchFamily="18" charset="0"/>
              </a:rPr>
              <a:t>The Making of Pakistan, A Study in Nationalism,</a:t>
            </a:r>
            <a:r>
              <a:rPr lang="en-GB" dirty="0">
                <a:solidFill>
                  <a:schemeClr val="tx1">
                    <a:lumMod val="75000"/>
                    <a:lumOff val="25000"/>
                  </a:schemeClr>
                </a:solidFill>
                <a:latin typeface="Times New Roman" pitchFamily="18" charset="0"/>
                <a:cs typeface="Times New Roman" pitchFamily="18" charset="0"/>
              </a:rPr>
              <a:t> Lahore: Islamic Book Service Lahore, 1989.</a:t>
            </a:r>
          </a:p>
          <a:p>
            <a:pPr marL="0" indent="0" algn="just">
              <a:buNone/>
              <a:defRPr/>
            </a:pPr>
            <a:r>
              <a:rPr lang="en-GB" dirty="0">
                <a:solidFill>
                  <a:schemeClr val="tx1">
                    <a:lumMod val="75000"/>
                    <a:lumOff val="25000"/>
                  </a:schemeClr>
                </a:solidFill>
                <a:latin typeface="Times New Roman" pitchFamily="18" charset="0"/>
                <a:cs typeface="Times New Roman" pitchFamily="18" charset="0"/>
              </a:rPr>
              <a:t> </a:t>
            </a:r>
            <a:endParaRPr lang="en-US" dirty="0">
              <a:solidFill>
                <a:schemeClr val="tx1">
                  <a:lumMod val="75000"/>
                  <a:lumOff val="25000"/>
                </a:schemeClr>
              </a:solidFill>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085520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3" charset="2"/>
              <a:buChar char=""/>
              <a:defRPr/>
            </a:pPr>
            <a:r>
              <a:rPr lang="en-GB" dirty="0" err="1">
                <a:solidFill>
                  <a:schemeClr val="tx1">
                    <a:lumMod val="75000"/>
                    <a:lumOff val="25000"/>
                  </a:schemeClr>
                </a:solidFill>
                <a:latin typeface="Times New Roman" pitchFamily="18" charset="0"/>
                <a:cs typeface="Times New Roman" pitchFamily="18" charset="0"/>
              </a:rPr>
              <a:t>Chaudhary</a:t>
            </a:r>
            <a:r>
              <a:rPr lang="en-GB" dirty="0">
                <a:solidFill>
                  <a:schemeClr val="tx1">
                    <a:lumMod val="75000"/>
                    <a:lumOff val="25000"/>
                  </a:schemeClr>
                </a:solidFill>
                <a:latin typeface="Times New Roman" pitchFamily="18" charset="0"/>
                <a:cs typeface="Times New Roman" pitchFamily="18" charset="0"/>
              </a:rPr>
              <a:t>, G. W. </a:t>
            </a:r>
            <a:r>
              <a:rPr lang="en-GB" i="1" dirty="0">
                <a:solidFill>
                  <a:schemeClr val="tx1">
                    <a:lumMod val="75000"/>
                    <a:lumOff val="25000"/>
                  </a:schemeClr>
                </a:solidFill>
                <a:latin typeface="Times New Roman" pitchFamily="18" charset="0"/>
                <a:cs typeface="Times New Roman" pitchFamily="18" charset="0"/>
              </a:rPr>
              <a:t>Constitutional Development in Pakistan, </a:t>
            </a:r>
            <a:r>
              <a:rPr lang="en-GB" dirty="0">
                <a:solidFill>
                  <a:schemeClr val="tx1">
                    <a:lumMod val="75000"/>
                    <a:lumOff val="25000"/>
                  </a:schemeClr>
                </a:solidFill>
                <a:latin typeface="Times New Roman" pitchFamily="18" charset="0"/>
                <a:cs typeface="Times New Roman" pitchFamily="18" charset="0"/>
              </a:rPr>
              <a:t>London: Longman Group Ltd., 1959.</a:t>
            </a:r>
          </a:p>
          <a:p>
            <a:pPr algn="just">
              <a:buFont typeface="Wingdings 3" charset="2"/>
              <a:buChar char=""/>
              <a:defRPr/>
            </a:pPr>
            <a:r>
              <a:rPr lang="en-GB" dirty="0" err="1">
                <a:solidFill>
                  <a:schemeClr val="tx1">
                    <a:lumMod val="75000"/>
                    <a:lumOff val="25000"/>
                  </a:schemeClr>
                </a:solidFill>
                <a:latin typeface="Times New Roman" pitchFamily="18" charset="0"/>
                <a:cs typeface="Times New Roman" pitchFamily="18" charset="0"/>
              </a:rPr>
              <a:t>Chaudhary</a:t>
            </a:r>
            <a:r>
              <a:rPr lang="en-GB" dirty="0">
                <a:solidFill>
                  <a:schemeClr val="tx1">
                    <a:lumMod val="75000"/>
                    <a:lumOff val="25000"/>
                  </a:schemeClr>
                </a:solidFill>
                <a:latin typeface="Times New Roman" pitchFamily="18" charset="0"/>
                <a:cs typeface="Times New Roman" pitchFamily="18" charset="0"/>
              </a:rPr>
              <a:t>, G. W. </a:t>
            </a:r>
            <a:r>
              <a:rPr lang="en-GB" i="1" dirty="0">
                <a:solidFill>
                  <a:schemeClr val="tx1">
                    <a:lumMod val="75000"/>
                    <a:lumOff val="25000"/>
                  </a:schemeClr>
                </a:solidFill>
                <a:latin typeface="Times New Roman" pitchFamily="18" charset="0"/>
                <a:cs typeface="Times New Roman" pitchFamily="18" charset="0"/>
              </a:rPr>
              <a:t>Pakistan Transition from Military to Civilian Rule</a:t>
            </a:r>
            <a:r>
              <a:rPr lang="en-GB" dirty="0">
                <a:solidFill>
                  <a:schemeClr val="tx1">
                    <a:lumMod val="75000"/>
                    <a:lumOff val="25000"/>
                  </a:schemeClr>
                </a:solidFill>
                <a:latin typeface="Times New Roman" pitchFamily="18" charset="0"/>
                <a:cs typeface="Times New Roman" pitchFamily="18" charset="0"/>
              </a:rPr>
              <a:t>,</a:t>
            </a:r>
            <a:r>
              <a:rPr lang="en-GB" i="1" dirty="0">
                <a:solidFill>
                  <a:schemeClr val="tx1">
                    <a:lumMod val="75000"/>
                    <a:lumOff val="25000"/>
                  </a:schemeClr>
                </a:solidFill>
                <a:latin typeface="Times New Roman" pitchFamily="18" charset="0"/>
                <a:cs typeface="Times New Roman" pitchFamily="18" charset="0"/>
              </a:rPr>
              <a:t> </a:t>
            </a:r>
            <a:r>
              <a:rPr lang="en-GB" dirty="0">
                <a:solidFill>
                  <a:schemeClr val="tx1">
                    <a:lumMod val="75000"/>
                    <a:lumOff val="25000"/>
                  </a:schemeClr>
                </a:solidFill>
                <a:latin typeface="Times New Roman" pitchFamily="18" charset="0"/>
                <a:cs typeface="Times New Roman" pitchFamily="18" charset="0"/>
              </a:rPr>
              <a:t>England: Scorpion Publishing Ltd., 1988.</a:t>
            </a:r>
          </a:p>
          <a:p>
            <a:pPr algn="just">
              <a:buFont typeface="Wingdings 3" charset="2"/>
              <a:buChar char=""/>
              <a:defRPr/>
            </a:pPr>
            <a:r>
              <a:rPr lang="en-GB" dirty="0" err="1">
                <a:solidFill>
                  <a:schemeClr val="tx1">
                    <a:lumMod val="75000"/>
                    <a:lumOff val="25000"/>
                  </a:schemeClr>
                </a:solidFill>
                <a:latin typeface="Times New Roman" pitchFamily="18" charset="0"/>
                <a:cs typeface="Times New Roman" pitchFamily="18" charset="0"/>
              </a:rPr>
              <a:t>Gauhar</a:t>
            </a:r>
            <a:r>
              <a:rPr lang="en-GB" dirty="0">
                <a:solidFill>
                  <a:schemeClr val="tx1">
                    <a:lumMod val="75000"/>
                    <a:lumOff val="25000"/>
                  </a:schemeClr>
                </a:solidFill>
                <a:latin typeface="Times New Roman" pitchFamily="18" charset="0"/>
                <a:cs typeface="Times New Roman" pitchFamily="18" charset="0"/>
              </a:rPr>
              <a:t>, </a:t>
            </a:r>
            <a:r>
              <a:rPr lang="en-GB" dirty="0" err="1">
                <a:solidFill>
                  <a:schemeClr val="tx1">
                    <a:lumMod val="75000"/>
                    <a:lumOff val="25000"/>
                  </a:schemeClr>
                </a:solidFill>
                <a:latin typeface="Times New Roman" pitchFamily="18" charset="0"/>
                <a:cs typeface="Times New Roman" pitchFamily="18" charset="0"/>
              </a:rPr>
              <a:t>Altaf</a:t>
            </a:r>
            <a:r>
              <a:rPr lang="en-GB" dirty="0">
                <a:solidFill>
                  <a:schemeClr val="tx1">
                    <a:lumMod val="75000"/>
                    <a:lumOff val="25000"/>
                  </a:schemeClr>
                </a:solidFill>
                <a:latin typeface="Times New Roman" pitchFamily="18" charset="0"/>
                <a:cs typeface="Times New Roman" pitchFamily="18" charset="0"/>
              </a:rPr>
              <a:t>. </a:t>
            </a:r>
            <a:r>
              <a:rPr lang="en-GB" i="1" dirty="0" err="1">
                <a:solidFill>
                  <a:schemeClr val="tx1">
                    <a:lumMod val="75000"/>
                    <a:lumOff val="25000"/>
                  </a:schemeClr>
                </a:solidFill>
                <a:latin typeface="Times New Roman" pitchFamily="18" charset="0"/>
                <a:cs typeface="Times New Roman" pitchFamily="18" charset="0"/>
              </a:rPr>
              <a:t>Ayub</a:t>
            </a:r>
            <a:r>
              <a:rPr lang="en-GB" i="1" dirty="0">
                <a:solidFill>
                  <a:schemeClr val="tx1">
                    <a:lumMod val="75000"/>
                    <a:lumOff val="25000"/>
                  </a:schemeClr>
                </a:solidFill>
                <a:latin typeface="Times New Roman" pitchFamily="18" charset="0"/>
                <a:cs typeface="Times New Roman" pitchFamily="18" charset="0"/>
              </a:rPr>
              <a:t> Khan, Pakistan’s First Military Ruler,</a:t>
            </a:r>
            <a:r>
              <a:rPr lang="en-GB" dirty="0">
                <a:solidFill>
                  <a:schemeClr val="tx1">
                    <a:lumMod val="75000"/>
                    <a:lumOff val="25000"/>
                  </a:schemeClr>
                </a:solidFill>
                <a:latin typeface="Times New Roman" pitchFamily="18" charset="0"/>
                <a:cs typeface="Times New Roman" pitchFamily="18" charset="0"/>
              </a:rPr>
              <a:t> Lahore: Sang-e-</a:t>
            </a:r>
            <a:r>
              <a:rPr lang="en-GB" dirty="0" err="1">
                <a:solidFill>
                  <a:schemeClr val="tx1">
                    <a:lumMod val="75000"/>
                    <a:lumOff val="25000"/>
                  </a:schemeClr>
                </a:solidFill>
                <a:latin typeface="Times New Roman" pitchFamily="18" charset="0"/>
                <a:cs typeface="Times New Roman" pitchFamily="18" charset="0"/>
              </a:rPr>
              <a:t>Meel</a:t>
            </a:r>
            <a:r>
              <a:rPr lang="en-GB" dirty="0">
                <a:solidFill>
                  <a:schemeClr val="tx1">
                    <a:lumMod val="75000"/>
                    <a:lumOff val="25000"/>
                  </a:schemeClr>
                </a:solidFill>
                <a:latin typeface="Times New Roman" pitchFamily="18" charset="0"/>
                <a:cs typeface="Times New Roman" pitchFamily="18" charset="0"/>
              </a:rPr>
              <a:t> Publications, 1993.</a:t>
            </a:r>
          </a:p>
          <a:p>
            <a:pPr algn="just">
              <a:buFont typeface="Wingdings 3" charset="2"/>
              <a:buChar char=""/>
              <a:defRPr/>
            </a:pPr>
            <a:r>
              <a:rPr lang="en-GB" dirty="0" err="1">
                <a:solidFill>
                  <a:schemeClr val="tx1">
                    <a:lumMod val="75000"/>
                    <a:lumOff val="25000"/>
                  </a:schemeClr>
                </a:solidFill>
                <a:latin typeface="Times New Roman" pitchFamily="18" charset="0"/>
                <a:cs typeface="Times New Roman" pitchFamily="18" charset="0"/>
              </a:rPr>
              <a:t>Quareshi</a:t>
            </a:r>
            <a:r>
              <a:rPr lang="en-GB" dirty="0">
                <a:solidFill>
                  <a:schemeClr val="tx1">
                    <a:lumMod val="75000"/>
                    <a:lumOff val="25000"/>
                  </a:schemeClr>
                </a:solidFill>
                <a:latin typeface="Times New Roman" pitchFamily="18" charset="0"/>
                <a:cs typeface="Times New Roman" pitchFamily="18" charset="0"/>
              </a:rPr>
              <a:t>, I.H. </a:t>
            </a:r>
            <a:r>
              <a:rPr lang="en-GB" i="1" dirty="0">
                <a:solidFill>
                  <a:schemeClr val="tx1">
                    <a:lumMod val="75000"/>
                    <a:lumOff val="25000"/>
                  </a:schemeClr>
                </a:solidFill>
                <a:latin typeface="Times New Roman" pitchFamily="18" charset="0"/>
                <a:cs typeface="Times New Roman" pitchFamily="18" charset="0"/>
              </a:rPr>
              <a:t>The Struggle for Pakistan, </a:t>
            </a:r>
            <a:r>
              <a:rPr lang="en-GB" dirty="0">
                <a:solidFill>
                  <a:schemeClr val="tx1">
                    <a:lumMod val="75000"/>
                    <a:lumOff val="25000"/>
                  </a:schemeClr>
                </a:solidFill>
                <a:latin typeface="Times New Roman" pitchFamily="18" charset="0"/>
                <a:cs typeface="Times New Roman" pitchFamily="18" charset="0"/>
              </a:rPr>
              <a:t>Karachi: University of Karachi, 1993</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7852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On the other hand, a </a:t>
            </a:r>
            <a:r>
              <a:rPr lang="en-US" dirty="0" smtClean="0">
                <a:latin typeface="Times New Roman" pitchFamily="18" charset="0"/>
                <a:cs typeface="Times New Roman" pitchFamily="18" charset="0"/>
              </a:rPr>
              <a:t>traditionalist </a:t>
            </a:r>
            <a:r>
              <a:rPr lang="en-US" dirty="0">
                <a:latin typeface="Times New Roman" pitchFamily="18" charset="0"/>
                <a:cs typeface="Times New Roman" pitchFamily="18" charset="0"/>
              </a:rPr>
              <a:t>viewpoint calls for developing a wholly indigenous political system based on an aggregation of Islamic values and norms that are taken to be </a:t>
            </a:r>
            <a:r>
              <a:rPr lang="en-US" dirty="0" smtClean="0">
                <a:latin typeface="Times New Roman" pitchFamily="18" charset="0"/>
                <a:cs typeface="Times New Roman" pitchFamily="18" charset="0"/>
              </a:rPr>
              <a:t>entirely </a:t>
            </a:r>
            <a:r>
              <a:rPr lang="en-US" dirty="0">
                <a:latin typeface="Times New Roman" pitchFamily="18" charset="0"/>
                <a:cs typeface="Times New Roman" pitchFamily="18" charset="0"/>
              </a:rPr>
              <a:t>opposed to the essential principles of Western civilization that produced modern day democracy. </a:t>
            </a:r>
          </a:p>
        </p:txBody>
      </p:sp>
    </p:spTree>
    <p:extLst>
      <p:ext uri="{BB962C8B-B14F-4D97-AF65-F5344CB8AC3E}">
        <p14:creationId xmlns:p14="http://schemas.microsoft.com/office/powerpoint/2010/main" val="25851772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buFont typeface="Wingdings 3" charset="2"/>
              <a:buChar char=""/>
              <a:defRPr/>
            </a:pPr>
            <a:r>
              <a:rPr lang="en-GB" dirty="0">
                <a:solidFill>
                  <a:schemeClr val="tx1">
                    <a:lumMod val="75000"/>
                    <a:lumOff val="25000"/>
                  </a:schemeClr>
                </a:solidFill>
                <a:latin typeface="Times New Roman" pitchFamily="18" charset="0"/>
                <a:cs typeface="Times New Roman" pitchFamily="18" charset="0"/>
              </a:rPr>
              <a:t>Jalal, Ayesha. </a:t>
            </a:r>
            <a:r>
              <a:rPr lang="en-GB" i="1" dirty="0">
                <a:solidFill>
                  <a:schemeClr val="tx1">
                    <a:lumMod val="75000"/>
                    <a:lumOff val="25000"/>
                  </a:schemeClr>
                </a:solidFill>
                <a:latin typeface="Times New Roman" pitchFamily="18" charset="0"/>
                <a:cs typeface="Times New Roman" pitchFamily="18" charset="0"/>
              </a:rPr>
              <a:t>Democracy and Authoritarianism in South Asia, </a:t>
            </a:r>
            <a:r>
              <a:rPr lang="en-GB" dirty="0">
                <a:solidFill>
                  <a:schemeClr val="tx1">
                    <a:lumMod val="75000"/>
                    <a:lumOff val="25000"/>
                  </a:schemeClr>
                </a:solidFill>
                <a:latin typeface="Times New Roman" pitchFamily="18" charset="0"/>
                <a:cs typeface="Times New Roman" pitchFamily="18" charset="0"/>
              </a:rPr>
              <a:t>Lahore: </a:t>
            </a:r>
            <a:r>
              <a:rPr lang="en-GB" dirty="0" err="1">
                <a:solidFill>
                  <a:schemeClr val="tx1">
                    <a:lumMod val="75000"/>
                    <a:lumOff val="25000"/>
                  </a:schemeClr>
                </a:solidFill>
                <a:latin typeface="Times New Roman" pitchFamily="18" charset="0"/>
                <a:cs typeface="Times New Roman" pitchFamily="18" charset="0"/>
              </a:rPr>
              <a:t>Sange</a:t>
            </a:r>
            <a:r>
              <a:rPr lang="en-GB" dirty="0">
                <a:solidFill>
                  <a:schemeClr val="tx1">
                    <a:lumMod val="75000"/>
                    <a:lumOff val="25000"/>
                  </a:schemeClr>
                </a:solidFill>
                <a:latin typeface="Times New Roman" pitchFamily="18" charset="0"/>
                <a:cs typeface="Times New Roman" pitchFamily="18" charset="0"/>
              </a:rPr>
              <a:t>-e-</a:t>
            </a:r>
            <a:r>
              <a:rPr lang="en-GB" dirty="0" err="1">
                <a:solidFill>
                  <a:schemeClr val="tx1">
                    <a:lumMod val="75000"/>
                    <a:lumOff val="25000"/>
                  </a:schemeClr>
                </a:solidFill>
                <a:latin typeface="Times New Roman" pitchFamily="18" charset="0"/>
                <a:cs typeface="Times New Roman" pitchFamily="18" charset="0"/>
              </a:rPr>
              <a:t>Meel</a:t>
            </a:r>
            <a:r>
              <a:rPr lang="en-GB" dirty="0">
                <a:solidFill>
                  <a:schemeClr val="tx1">
                    <a:lumMod val="75000"/>
                    <a:lumOff val="25000"/>
                  </a:schemeClr>
                </a:solidFill>
                <a:latin typeface="Times New Roman" pitchFamily="18" charset="0"/>
                <a:cs typeface="Times New Roman" pitchFamily="18" charset="0"/>
              </a:rPr>
              <a:t> Publications, 1995.</a:t>
            </a:r>
          </a:p>
          <a:p>
            <a:pPr marL="0" indent="0" algn="just">
              <a:buNone/>
              <a:defRPr/>
            </a:pPr>
            <a:endParaRPr lang="en-GB" dirty="0">
              <a:solidFill>
                <a:schemeClr val="tx1">
                  <a:lumMod val="75000"/>
                  <a:lumOff val="25000"/>
                </a:schemeClr>
              </a:solidFill>
              <a:latin typeface="Times New Roman" pitchFamily="18" charset="0"/>
              <a:cs typeface="Times New Roman" pitchFamily="18" charset="0"/>
            </a:endParaRPr>
          </a:p>
          <a:p>
            <a:pPr algn="just">
              <a:buFont typeface="Wingdings 3" charset="2"/>
              <a:buChar char=""/>
              <a:defRPr/>
            </a:pPr>
            <a:r>
              <a:rPr lang="en-GB" dirty="0">
                <a:solidFill>
                  <a:schemeClr val="tx1">
                    <a:lumMod val="75000"/>
                    <a:lumOff val="25000"/>
                  </a:schemeClr>
                </a:solidFill>
                <a:latin typeface="Times New Roman" pitchFamily="18" charset="0"/>
                <a:cs typeface="Times New Roman" pitchFamily="18" charset="0"/>
              </a:rPr>
              <a:t>Khan, Muhammad </a:t>
            </a:r>
            <a:r>
              <a:rPr lang="en-GB" dirty="0" err="1">
                <a:solidFill>
                  <a:schemeClr val="tx1">
                    <a:lumMod val="75000"/>
                    <a:lumOff val="25000"/>
                  </a:schemeClr>
                </a:solidFill>
                <a:latin typeface="Times New Roman" pitchFamily="18" charset="0"/>
                <a:cs typeface="Times New Roman" pitchFamily="18" charset="0"/>
              </a:rPr>
              <a:t>Ayub</a:t>
            </a:r>
            <a:r>
              <a:rPr lang="en-GB" dirty="0">
                <a:solidFill>
                  <a:schemeClr val="tx1">
                    <a:lumMod val="75000"/>
                    <a:lumOff val="25000"/>
                  </a:schemeClr>
                </a:solidFill>
                <a:latin typeface="Times New Roman" pitchFamily="18" charset="0"/>
                <a:cs typeface="Times New Roman" pitchFamily="18" charset="0"/>
              </a:rPr>
              <a:t>. </a:t>
            </a:r>
            <a:r>
              <a:rPr lang="en-GB" i="1" dirty="0">
                <a:solidFill>
                  <a:schemeClr val="tx1">
                    <a:lumMod val="75000"/>
                    <a:lumOff val="25000"/>
                  </a:schemeClr>
                </a:solidFill>
                <a:latin typeface="Times New Roman" pitchFamily="18" charset="0"/>
                <a:cs typeface="Times New Roman" pitchFamily="18" charset="0"/>
              </a:rPr>
              <a:t>Friends not Masters, </a:t>
            </a:r>
            <a:r>
              <a:rPr lang="en-GB" dirty="0">
                <a:solidFill>
                  <a:schemeClr val="tx1">
                    <a:lumMod val="75000"/>
                    <a:lumOff val="25000"/>
                  </a:schemeClr>
                </a:solidFill>
                <a:latin typeface="Times New Roman" pitchFamily="18" charset="0"/>
                <a:cs typeface="Times New Roman" pitchFamily="18" charset="0"/>
              </a:rPr>
              <a:t>Karachi: Oxford University Press, 1967.</a:t>
            </a:r>
          </a:p>
          <a:p>
            <a:pPr marL="0" indent="0" algn="just">
              <a:buNone/>
              <a:defRPr/>
            </a:pPr>
            <a:endParaRPr lang="en-GB" dirty="0">
              <a:solidFill>
                <a:schemeClr val="tx1">
                  <a:lumMod val="75000"/>
                  <a:lumOff val="25000"/>
                </a:schemeClr>
              </a:solidFill>
              <a:latin typeface="Times New Roman" pitchFamily="18" charset="0"/>
              <a:cs typeface="Times New Roman" pitchFamily="18" charset="0"/>
            </a:endParaRPr>
          </a:p>
          <a:p>
            <a:pPr algn="just">
              <a:buFont typeface="Wingdings 3" charset="2"/>
              <a:buChar char=""/>
              <a:defRPr/>
            </a:pPr>
            <a:r>
              <a:rPr lang="en-GB" dirty="0" err="1">
                <a:solidFill>
                  <a:schemeClr val="tx1">
                    <a:lumMod val="75000"/>
                    <a:lumOff val="25000"/>
                  </a:schemeClr>
                </a:solidFill>
                <a:latin typeface="Times New Roman" pitchFamily="18" charset="0"/>
                <a:cs typeface="Times New Roman" pitchFamily="18" charset="0"/>
              </a:rPr>
              <a:t>Lodhi</a:t>
            </a:r>
            <a:r>
              <a:rPr lang="en-GB" dirty="0">
                <a:solidFill>
                  <a:schemeClr val="tx1">
                    <a:lumMod val="75000"/>
                    <a:lumOff val="25000"/>
                  </a:schemeClr>
                </a:solidFill>
                <a:latin typeface="Times New Roman" pitchFamily="18" charset="0"/>
                <a:cs typeface="Times New Roman" pitchFamily="18" charset="0"/>
              </a:rPr>
              <a:t>, </a:t>
            </a:r>
            <a:r>
              <a:rPr lang="en-GB" dirty="0" err="1">
                <a:solidFill>
                  <a:schemeClr val="tx1">
                    <a:lumMod val="75000"/>
                    <a:lumOff val="25000"/>
                  </a:schemeClr>
                </a:solidFill>
                <a:latin typeface="Times New Roman" pitchFamily="18" charset="0"/>
                <a:cs typeface="Times New Roman" pitchFamily="18" charset="0"/>
              </a:rPr>
              <a:t>Maleeha</a:t>
            </a:r>
            <a:r>
              <a:rPr lang="en-GB" dirty="0">
                <a:solidFill>
                  <a:schemeClr val="tx1">
                    <a:lumMod val="75000"/>
                    <a:lumOff val="25000"/>
                  </a:schemeClr>
                </a:solidFill>
                <a:latin typeface="Times New Roman" pitchFamily="18" charset="0"/>
                <a:cs typeface="Times New Roman" pitchFamily="18" charset="0"/>
              </a:rPr>
              <a:t>. </a:t>
            </a:r>
            <a:r>
              <a:rPr lang="en-GB" i="1" dirty="0">
                <a:solidFill>
                  <a:schemeClr val="tx1">
                    <a:lumMod val="75000"/>
                    <a:lumOff val="25000"/>
                  </a:schemeClr>
                </a:solidFill>
                <a:latin typeface="Times New Roman" pitchFamily="18" charset="0"/>
                <a:cs typeface="Times New Roman" pitchFamily="18" charset="0"/>
              </a:rPr>
              <a:t>Pakistan’s Encounter with Democracy, </a:t>
            </a:r>
            <a:r>
              <a:rPr lang="en-GB" dirty="0">
                <a:solidFill>
                  <a:schemeClr val="tx1">
                    <a:lumMod val="75000"/>
                    <a:lumOff val="25000"/>
                  </a:schemeClr>
                </a:solidFill>
                <a:latin typeface="Times New Roman" pitchFamily="18" charset="0"/>
                <a:cs typeface="Times New Roman" pitchFamily="18" charset="0"/>
              </a:rPr>
              <a:t>Lahore: Vanguard Books, 1994.</a:t>
            </a:r>
          </a:p>
          <a:p>
            <a:pPr marL="0" indent="0" algn="just">
              <a:buNone/>
              <a:defRPr/>
            </a:pPr>
            <a:endParaRPr lang="en-GB" dirty="0">
              <a:solidFill>
                <a:schemeClr val="tx1">
                  <a:lumMod val="75000"/>
                  <a:lumOff val="25000"/>
                </a:schemeClr>
              </a:solidFill>
              <a:latin typeface="Times New Roman" pitchFamily="18" charset="0"/>
              <a:cs typeface="Times New Roman" pitchFamily="18" charset="0"/>
            </a:endParaRPr>
          </a:p>
          <a:p>
            <a:pPr algn="just">
              <a:buNone/>
              <a:defRPr/>
            </a:pPr>
            <a:r>
              <a:rPr lang="en-GB" dirty="0" err="1">
                <a:solidFill>
                  <a:schemeClr val="tx1">
                    <a:lumMod val="75000"/>
                    <a:lumOff val="25000"/>
                  </a:schemeClr>
                </a:solidFill>
                <a:latin typeface="Times New Roman" pitchFamily="18" charset="0"/>
                <a:cs typeface="Times New Roman" pitchFamily="18" charset="0"/>
              </a:rPr>
              <a:t>Maluka</a:t>
            </a:r>
            <a:r>
              <a:rPr lang="en-GB" dirty="0">
                <a:solidFill>
                  <a:schemeClr val="tx1">
                    <a:lumMod val="75000"/>
                    <a:lumOff val="25000"/>
                  </a:schemeClr>
                </a:solidFill>
                <a:latin typeface="Times New Roman" pitchFamily="18" charset="0"/>
                <a:cs typeface="Times New Roman" pitchFamily="18" charset="0"/>
              </a:rPr>
              <a:t>, </a:t>
            </a:r>
            <a:r>
              <a:rPr lang="en-GB" dirty="0" err="1">
                <a:solidFill>
                  <a:schemeClr val="tx1">
                    <a:lumMod val="75000"/>
                    <a:lumOff val="25000"/>
                  </a:schemeClr>
                </a:solidFill>
                <a:latin typeface="Times New Roman" pitchFamily="18" charset="0"/>
                <a:cs typeface="Times New Roman" pitchFamily="18" charset="0"/>
              </a:rPr>
              <a:t>Zulfiqar</a:t>
            </a:r>
            <a:r>
              <a:rPr lang="en-GB" dirty="0">
                <a:solidFill>
                  <a:schemeClr val="tx1">
                    <a:lumMod val="75000"/>
                    <a:lumOff val="25000"/>
                  </a:schemeClr>
                </a:solidFill>
                <a:latin typeface="Times New Roman" pitchFamily="18" charset="0"/>
                <a:cs typeface="Times New Roman" pitchFamily="18" charset="0"/>
              </a:rPr>
              <a:t> Khalid. </a:t>
            </a:r>
            <a:r>
              <a:rPr lang="en-GB" i="1" dirty="0">
                <a:solidFill>
                  <a:schemeClr val="tx1">
                    <a:lumMod val="75000"/>
                    <a:lumOff val="25000"/>
                  </a:schemeClr>
                </a:solidFill>
                <a:latin typeface="Times New Roman" pitchFamily="18" charset="0"/>
                <a:cs typeface="Times New Roman" pitchFamily="18" charset="0"/>
              </a:rPr>
              <a:t>The Myth of Constitutionalism in Pakistan,</a:t>
            </a:r>
            <a:r>
              <a:rPr lang="en-GB" dirty="0">
                <a:solidFill>
                  <a:schemeClr val="tx1">
                    <a:lumMod val="75000"/>
                    <a:lumOff val="25000"/>
                  </a:schemeClr>
                </a:solidFill>
                <a:latin typeface="Times New Roman" pitchFamily="18" charset="0"/>
                <a:cs typeface="Times New Roman" pitchFamily="18" charset="0"/>
              </a:rPr>
              <a:t> Karachi: Oxford University Press, 1995</a:t>
            </a:r>
          </a:p>
          <a:p>
            <a:pPr algn="just">
              <a:buNone/>
              <a:defRPr/>
            </a:pPr>
            <a:endParaRPr lang="en-US" dirty="0">
              <a:solidFill>
                <a:schemeClr val="tx1">
                  <a:lumMod val="75000"/>
                  <a:lumOff val="25000"/>
                </a:schemeClr>
              </a:solidFill>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136612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lgn="just"/>
            <a:r>
              <a:rPr lang="en-US" dirty="0">
                <a:latin typeface="Times New Roman" pitchFamily="18" charset="0"/>
                <a:cs typeface="Times New Roman" pitchFamily="18" charset="0"/>
              </a:rPr>
              <a:t>A conciliatory approach contends that Islamic political ideals and democracy are not mutually exclusive. </a:t>
            </a:r>
            <a:r>
              <a:rPr lang="en-US" dirty="0" err="1">
                <a:latin typeface="Times New Roman" pitchFamily="18" charset="0"/>
                <a:cs typeface="Times New Roman" pitchFamily="18" charset="0"/>
              </a:rPr>
              <a:t>Allama</a:t>
            </a:r>
            <a:r>
              <a:rPr lang="en-US" dirty="0">
                <a:latin typeface="Times New Roman" pitchFamily="18" charset="0"/>
                <a:cs typeface="Times New Roman" pitchFamily="18" charset="0"/>
              </a:rPr>
              <a:t> Iqbal and the Quaid had tried to seek harmony between the two. </a:t>
            </a:r>
          </a:p>
          <a:p>
            <a:pPr algn="just"/>
            <a:r>
              <a:rPr lang="en-US" dirty="0">
                <a:latin typeface="Times New Roman" pitchFamily="18" charset="0"/>
                <a:cs typeface="Times New Roman" pitchFamily="18" charset="0"/>
              </a:rPr>
              <a:t>A view is also held that our constitution does not replicate any western form of democracy as legislative activity is required to </a:t>
            </a:r>
            <a:r>
              <a:rPr lang="en-US" dirty="0" smtClean="0">
                <a:latin typeface="Times New Roman" pitchFamily="18" charset="0"/>
                <a:cs typeface="Times New Roman" pitchFamily="18" charset="0"/>
              </a:rPr>
              <a:t>follow the </a:t>
            </a:r>
            <a:r>
              <a:rPr lang="en-US" dirty="0">
                <a:latin typeface="Times New Roman" pitchFamily="18" charset="0"/>
                <a:cs typeface="Times New Roman" pitchFamily="18" charset="0"/>
              </a:rPr>
              <a:t>Quran and Sunnah. </a:t>
            </a:r>
          </a:p>
        </p:txBody>
      </p:sp>
    </p:spTree>
    <p:extLst>
      <p:ext uri="{BB962C8B-B14F-4D97-AF65-F5344CB8AC3E}">
        <p14:creationId xmlns:p14="http://schemas.microsoft.com/office/powerpoint/2010/main" val="409617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1399</TotalTime>
  <Words>3613</Words>
  <Application>Microsoft Office PowerPoint</Application>
  <PresentationFormat>On-screen Show (4:3)</PresentationFormat>
  <Paragraphs>413</Paragraphs>
  <Slides>80</Slides>
  <Notes>3</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Adjacency</vt:lpstr>
      <vt:lpstr>      Good Governance and Democracy:  A case study of Pakistan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Name of the Country….</vt:lpstr>
      <vt:lpstr>PowerPoint Presentation</vt:lpstr>
      <vt:lpstr>Continue……</vt:lpstr>
      <vt:lpstr>PowerPoint Presentation</vt:lpstr>
      <vt:lpstr>PowerPoint Presentation</vt:lpstr>
      <vt:lpstr>PowerPoint Presentation</vt:lpstr>
      <vt:lpstr>Unstable Political System</vt:lpstr>
      <vt:lpstr>PowerPoint Presentation</vt:lpstr>
      <vt:lpstr>Issue of Provincial Autonomy</vt:lpstr>
      <vt:lpstr>PowerPoint Presentation</vt:lpstr>
      <vt:lpstr>One Unit</vt:lpstr>
      <vt:lpstr>PowerPoint Presentation</vt:lpstr>
      <vt:lpstr>1956 Constitution</vt:lpstr>
      <vt:lpstr>PowerPoint Presentation</vt:lpstr>
      <vt:lpstr>Military Rule</vt:lpstr>
      <vt:lpstr>Continue…..</vt:lpstr>
      <vt:lpstr>PowerPoint Presentation</vt:lpstr>
      <vt:lpstr>PowerPoint Presentation</vt:lpstr>
      <vt:lpstr>PowerPoint Presentation</vt:lpstr>
      <vt:lpstr>Controlled Democracy</vt:lpstr>
      <vt:lpstr>PowerPoint Presentation</vt:lpstr>
      <vt:lpstr>PRODA and EBDO;  Political Victimization</vt:lpstr>
      <vt:lpstr>Freedom of Expression?</vt:lpstr>
      <vt:lpstr>Representational Dictatorship</vt:lpstr>
      <vt:lpstr>Judicial Independence</vt:lpstr>
      <vt:lpstr>Political Participation/ Provincial  Autonomy</vt:lpstr>
      <vt:lpstr>PowerPoint Presentation</vt:lpstr>
      <vt:lpstr>The Basic Democracies system!</vt:lpstr>
      <vt:lpstr>PowerPoint Presentation</vt:lpstr>
      <vt:lpstr>Continue…….</vt:lpstr>
      <vt:lpstr>PowerPoint Presentation</vt:lpstr>
      <vt:lpstr>  Military projected as modernizers of traditional society.  </vt:lpstr>
      <vt:lpstr>Economic Development</vt:lpstr>
      <vt:lpstr>PowerPoint Presentation</vt:lpstr>
      <vt:lpstr>PowerPoint Presentation</vt:lpstr>
      <vt:lpstr>PowerPoint Presentation</vt:lpstr>
      <vt:lpstr>PowerPoint Presentation</vt:lpstr>
      <vt:lpstr>Reasons for Decline</vt:lpstr>
      <vt:lpstr>PowerPoint Presentation</vt:lpstr>
      <vt:lpstr>Bureaucracy – Military cooperated</vt:lpstr>
      <vt:lpstr>Last Days of Ayub</vt:lpstr>
      <vt:lpstr>PowerPoint Presentation</vt:lpstr>
      <vt:lpstr>PowerPoint Presentation</vt:lpstr>
      <vt:lpstr>PowerPoint Presentation</vt:lpstr>
      <vt:lpstr>PowerPoint Presentation</vt:lpstr>
      <vt:lpstr>1970 Election  </vt:lpstr>
      <vt:lpstr>PowerPoint Presentation</vt:lpstr>
      <vt:lpstr>PowerPoint Presentation</vt:lpstr>
      <vt:lpstr>Zulfikar Ali Bhutto</vt:lpstr>
      <vt:lpstr>PowerPoint Presentation</vt:lpstr>
      <vt:lpstr>PowerPoint Presentation</vt:lpstr>
      <vt:lpstr>PowerPoint Presentation</vt:lpstr>
      <vt:lpstr>PowerPoint Presentation</vt:lpstr>
      <vt:lpstr>PowerPoint Presentation</vt:lpstr>
      <vt:lpstr>PowerPoint Presentation</vt:lpstr>
      <vt:lpstr>Constitutional Issue….</vt:lpstr>
      <vt:lpstr>PowerPoint Presentation</vt:lpstr>
      <vt:lpstr>Ideological Dilemma Continued </vt:lpstr>
      <vt:lpstr>Judiciary</vt:lpstr>
      <vt:lpstr>Economic Development </vt:lpstr>
      <vt:lpstr>PowerPoint Presentation</vt:lpstr>
      <vt:lpstr>PowerPoint Presentation</vt:lpstr>
      <vt:lpstr>Political Participation</vt:lpstr>
      <vt:lpstr>Transparency/ Corruption</vt:lpstr>
      <vt:lpstr>Bureaucracy</vt:lpstr>
      <vt:lpstr>Relations with Military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Democracy and Governance in Pakistan</dc:title>
  <dc:creator>20670</dc:creator>
  <cp:lastModifiedBy>toshiba</cp:lastModifiedBy>
  <cp:revision>232</cp:revision>
  <dcterms:created xsi:type="dcterms:W3CDTF">2017-10-24T09:03:57Z</dcterms:created>
  <dcterms:modified xsi:type="dcterms:W3CDTF">2020-11-11T05:07:26Z</dcterms:modified>
</cp:coreProperties>
</file>